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9" r:id="rId20"/>
    <p:sldId id="286" r:id="rId21"/>
    <p:sldId id="280" r:id="rId22"/>
    <p:sldId id="287" r:id="rId23"/>
    <p:sldId id="281" r:id="rId24"/>
    <p:sldId id="272" r:id="rId25"/>
    <p:sldId id="276" r:id="rId26"/>
    <p:sldId id="273" r:id="rId27"/>
    <p:sldId id="275" r:id="rId28"/>
    <p:sldId id="274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1" autoAdjust="0"/>
    <p:restoredTop sz="94660"/>
  </p:normalViewPr>
  <p:slideViewPr>
    <p:cSldViewPr snapToGrid="0">
      <p:cViewPr varScale="1">
        <p:scale>
          <a:sx n="71" d="100"/>
          <a:sy n="71" d="100"/>
        </p:scale>
        <p:origin x="1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F614F3-A2F2-4AA6-9205-A044A441A34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1862A030-640A-454D-9373-D45572890A0D}">
      <dgm:prSet phldrT="[Text]" custT="1"/>
      <dgm:spPr/>
      <dgm:t>
        <a:bodyPr/>
        <a:lstStyle/>
        <a:p>
          <a:r>
            <a:rPr lang="fr-FR" sz="1800" noProof="0" dirty="0" smtClean="0"/>
            <a:t>Pragmatique</a:t>
          </a:r>
          <a:endParaRPr lang="fr-FR" sz="1800" noProof="0" dirty="0"/>
        </a:p>
      </dgm:t>
    </dgm:pt>
    <dgm:pt modelId="{2BAF3E3A-E712-4472-A9FD-C159F208FCE7}" type="parTrans" cxnId="{C90F62A0-93A8-4F4E-BD5B-7010E77F589D}">
      <dgm:prSet/>
      <dgm:spPr/>
      <dgm:t>
        <a:bodyPr/>
        <a:lstStyle/>
        <a:p>
          <a:endParaRPr lang="en-US" sz="2800"/>
        </a:p>
      </dgm:t>
    </dgm:pt>
    <dgm:pt modelId="{1EFA0DD8-855A-4B07-A141-F5293BCADE09}" type="sibTrans" cxnId="{C90F62A0-93A8-4F4E-BD5B-7010E77F589D}">
      <dgm:prSet/>
      <dgm:spPr/>
      <dgm:t>
        <a:bodyPr/>
        <a:lstStyle/>
        <a:p>
          <a:endParaRPr lang="en-US" sz="2800"/>
        </a:p>
      </dgm:t>
    </dgm:pt>
    <dgm:pt modelId="{D98115F8-49A7-4E21-B9C0-3802A33567E4}">
      <dgm:prSet phldrT="[Text]" custT="1"/>
      <dgm:spPr/>
      <dgm:t>
        <a:bodyPr/>
        <a:lstStyle/>
        <a:p>
          <a:r>
            <a:rPr lang="fr-FR" sz="1800" noProof="0" dirty="0" smtClean="0"/>
            <a:t>Sémantique</a:t>
          </a:r>
          <a:endParaRPr lang="fr-FR" sz="1800" noProof="0" dirty="0"/>
        </a:p>
      </dgm:t>
    </dgm:pt>
    <dgm:pt modelId="{28775FCA-C1AF-4FA1-8019-354A49B28058}" type="parTrans" cxnId="{B7C03706-62C9-4189-9F30-BD2E55539A66}">
      <dgm:prSet/>
      <dgm:spPr/>
      <dgm:t>
        <a:bodyPr/>
        <a:lstStyle/>
        <a:p>
          <a:endParaRPr lang="en-US" sz="2800"/>
        </a:p>
      </dgm:t>
    </dgm:pt>
    <dgm:pt modelId="{9C2075A4-F87A-48B6-93AA-7FB5530FAC16}" type="sibTrans" cxnId="{B7C03706-62C9-4189-9F30-BD2E55539A66}">
      <dgm:prSet/>
      <dgm:spPr/>
      <dgm:t>
        <a:bodyPr/>
        <a:lstStyle/>
        <a:p>
          <a:endParaRPr lang="en-US" sz="2800"/>
        </a:p>
      </dgm:t>
    </dgm:pt>
    <dgm:pt modelId="{6999D854-64B2-4949-BCF3-571B46D55D83}">
      <dgm:prSet phldrT="[Text]" custT="1"/>
      <dgm:spPr/>
      <dgm:t>
        <a:bodyPr/>
        <a:lstStyle/>
        <a:p>
          <a:r>
            <a:rPr lang="fr-FR" sz="1800" noProof="0" dirty="0" smtClean="0"/>
            <a:t>Syntaxe</a:t>
          </a:r>
          <a:endParaRPr lang="fr-FR" sz="1800" noProof="0" dirty="0"/>
        </a:p>
      </dgm:t>
    </dgm:pt>
    <dgm:pt modelId="{A787402A-7431-4B9E-9B55-4F5A57A2ABBD}" type="parTrans" cxnId="{018FCD02-5E1B-405B-A8E3-FA52F0F43889}">
      <dgm:prSet/>
      <dgm:spPr/>
      <dgm:t>
        <a:bodyPr/>
        <a:lstStyle/>
        <a:p>
          <a:endParaRPr lang="en-US" sz="2800"/>
        </a:p>
      </dgm:t>
    </dgm:pt>
    <dgm:pt modelId="{81B090F2-5351-4440-8B97-05E50147228E}" type="sibTrans" cxnId="{018FCD02-5E1B-405B-A8E3-FA52F0F43889}">
      <dgm:prSet/>
      <dgm:spPr/>
      <dgm:t>
        <a:bodyPr/>
        <a:lstStyle/>
        <a:p>
          <a:endParaRPr lang="en-US" sz="2800"/>
        </a:p>
      </dgm:t>
    </dgm:pt>
    <dgm:pt modelId="{37EB5EDD-1899-4DCB-807E-B1A4E16B3756}">
      <dgm:prSet phldrT="[Text]" custT="1"/>
      <dgm:spPr/>
      <dgm:t>
        <a:bodyPr/>
        <a:lstStyle/>
        <a:p>
          <a:r>
            <a:rPr lang="fr-FR" sz="1800" noProof="0" dirty="0" smtClean="0"/>
            <a:t>Morphologie</a:t>
          </a:r>
          <a:endParaRPr lang="fr-FR" sz="1800" noProof="0" dirty="0"/>
        </a:p>
      </dgm:t>
    </dgm:pt>
    <dgm:pt modelId="{49F3D640-9723-41D6-93CC-1EDBCD696754}" type="parTrans" cxnId="{EB1AF0F1-62E5-4871-A12C-48EE66E79BD3}">
      <dgm:prSet/>
      <dgm:spPr/>
      <dgm:t>
        <a:bodyPr/>
        <a:lstStyle/>
        <a:p>
          <a:endParaRPr lang="en-US" sz="2800"/>
        </a:p>
      </dgm:t>
    </dgm:pt>
    <dgm:pt modelId="{40A2645C-E3DF-44AD-AAA9-BFAEB3A25CC1}" type="sibTrans" cxnId="{EB1AF0F1-62E5-4871-A12C-48EE66E79BD3}">
      <dgm:prSet/>
      <dgm:spPr/>
      <dgm:t>
        <a:bodyPr/>
        <a:lstStyle/>
        <a:p>
          <a:endParaRPr lang="en-US" sz="2800"/>
        </a:p>
      </dgm:t>
    </dgm:pt>
    <dgm:pt modelId="{4FD687A2-99E4-4394-B465-79976FACCCF2}">
      <dgm:prSet phldrT="[Text]" custT="1"/>
      <dgm:spPr/>
      <dgm:t>
        <a:bodyPr/>
        <a:lstStyle/>
        <a:p>
          <a:r>
            <a:rPr lang="fr-FR" sz="1800" noProof="0" dirty="0" smtClean="0"/>
            <a:t>Phonologie / Orthographe</a:t>
          </a:r>
          <a:endParaRPr lang="fr-FR" sz="1800" noProof="0" dirty="0"/>
        </a:p>
      </dgm:t>
    </dgm:pt>
    <dgm:pt modelId="{1212083B-ACF6-45CC-8B10-C51169A41954}" type="parTrans" cxnId="{031E47B1-AB42-47FD-B9F1-0C8B504F8866}">
      <dgm:prSet/>
      <dgm:spPr/>
      <dgm:t>
        <a:bodyPr/>
        <a:lstStyle/>
        <a:p>
          <a:endParaRPr lang="en-US" sz="2800"/>
        </a:p>
      </dgm:t>
    </dgm:pt>
    <dgm:pt modelId="{8520B328-BE75-4667-ACEE-C2A9BEF63EDD}" type="sibTrans" cxnId="{031E47B1-AB42-47FD-B9F1-0C8B504F8866}">
      <dgm:prSet/>
      <dgm:spPr/>
      <dgm:t>
        <a:bodyPr/>
        <a:lstStyle/>
        <a:p>
          <a:endParaRPr lang="en-US" sz="2800"/>
        </a:p>
      </dgm:t>
    </dgm:pt>
    <dgm:pt modelId="{F9B3B770-643E-4E1F-B725-141CBE8A8759}" type="pres">
      <dgm:prSet presAssocID="{FAF614F3-A2F2-4AA6-9205-A044A441A34D}" presName="Name0" presStyleCnt="0">
        <dgm:presLayoutVars>
          <dgm:dir/>
          <dgm:animLvl val="lvl"/>
          <dgm:resizeHandles val="exact"/>
        </dgm:presLayoutVars>
      </dgm:prSet>
      <dgm:spPr/>
    </dgm:pt>
    <dgm:pt modelId="{2AFFC0C6-2A8A-41CB-BC5A-8AD5690D0B4B}" type="pres">
      <dgm:prSet presAssocID="{1862A030-640A-454D-9373-D45572890A0D}" presName="Name8" presStyleCnt="0"/>
      <dgm:spPr/>
    </dgm:pt>
    <dgm:pt modelId="{E2EF34D9-FAD2-49AF-935A-4A9D7BF0A240}" type="pres">
      <dgm:prSet presAssocID="{1862A030-640A-454D-9373-D45572890A0D}" presName="level" presStyleLbl="node1" presStyleIdx="0" presStyleCnt="5" custScaleY="18101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75D994-1A81-493B-9120-3F0BDB554450}" type="pres">
      <dgm:prSet presAssocID="{1862A030-640A-454D-9373-D45572890A0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506CAB-BF92-4F03-8A70-1968763FCF48}" type="pres">
      <dgm:prSet presAssocID="{D98115F8-49A7-4E21-B9C0-3802A33567E4}" presName="Name8" presStyleCnt="0"/>
      <dgm:spPr/>
    </dgm:pt>
    <dgm:pt modelId="{BEE78BDD-F235-4DDC-BB45-29EC139A2766}" type="pres">
      <dgm:prSet presAssocID="{D98115F8-49A7-4E21-B9C0-3802A33567E4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57B387-C03B-4E1C-AF27-12684B1BB745}" type="pres">
      <dgm:prSet presAssocID="{D98115F8-49A7-4E21-B9C0-3802A33567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BB24C1-45DA-4DE3-8BF3-7C8874FC2E24}" type="pres">
      <dgm:prSet presAssocID="{6999D854-64B2-4949-BCF3-571B46D55D83}" presName="Name8" presStyleCnt="0"/>
      <dgm:spPr/>
    </dgm:pt>
    <dgm:pt modelId="{06AE6A34-4D59-4201-B3E6-B59D697565B3}" type="pres">
      <dgm:prSet presAssocID="{6999D854-64B2-4949-BCF3-571B46D55D83}" presName="level" presStyleLbl="node1" presStyleIdx="2" presStyleCnt="5">
        <dgm:presLayoutVars>
          <dgm:chMax val="1"/>
          <dgm:bulletEnabled val="1"/>
        </dgm:presLayoutVars>
      </dgm:prSet>
      <dgm:spPr/>
    </dgm:pt>
    <dgm:pt modelId="{8E8A3AE1-8A9C-4F29-BDC8-B8B9F0B84718}" type="pres">
      <dgm:prSet presAssocID="{6999D854-64B2-4949-BCF3-571B46D55D8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58E1A9-E3B1-478E-8178-01868D42F7F3}" type="pres">
      <dgm:prSet presAssocID="{37EB5EDD-1899-4DCB-807E-B1A4E16B3756}" presName="Name8" presStyleCnt="0"/>
      <dgm:spPr/>
    </dgm:pt>
    <dgm:pt modelId="{BD5F2961-D6F1-4F0C-A46D-2EDDAE130F6D}" type="pres">
      <dgm:prSet presAssocID="{37EB5EDD-1899-4DCB-807E-B1A4E16B3756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0DD87D-DC28-49F2-B573-96C3A3564063}" type="pres">
      <dgm:prSet presAssocID="{37EB5EDD-1899-4DCB-807E-B1A4E16B375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8BC00-2BFA-48F0-BDE9-7DE7C440F38C}" type="pres">
      <dgm:prSet presAssocID="{4FD687A2-99E4-4394-B465-79976FACCCF2}" presName="Name8" presStyleCnt="0"/>
      <dgm:spPr/>
    </dgm:pt>
    <dgm:pt modelId="{3AE37CE8-FEB7-42B3-9377-3F233D6CB342}" type="pres">
      <dgm:prSet presAssocID="{4FD687A2-99E4-4394-B465-79976FACCCF2}" presName="level" presStyleLbl="node1" presStyleIdx="4" presStyleCnt="5" custLinFactNeighborY="-213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239C8F-A9F0-431F-B916-61385C5ECB70}" type="pres">
      <dgm:prSet presAssocID="{4FD687A2-99E4-4394-B465-79976FACCCF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8A8374-10AC-4777-A76B-308A599B26EA}" type="presOf" srcId="{6999D854-64B2-4949-BCF3-571B46D55D83}" destId="{06AE6A34-4D59-4201-B3E6-B59D697565B3}" srcOrd="0" destOrd="0" presId="urn:microsoft.com/office/officeart/2005/8/layout/pyramid1"/>
    <dgm:cxn modelId="{031E47B1-AB42-47FD-B9F1-0C8B504F8866}" srcId="{FAF614F3-A2F2-4AA6-9205-A044A441A34D}" destId="{4FD687A2-99E4-4394-B465-79976FACCCF2}" srcOrd="4" destOrd="0" parTransId="{1212083B-ACF6-45CC-8B10-C51169A41954}" sibTransId="{8520B328-BE75-4667-ACEE-C2A9BEF63EDD}"/>
    <dgm:cxn modelId="{EB1AF0F1-62E5-4871-A12C-48EE66E79BD3}" srcId="{FAF614F3-A2F2-4AA6-9205-A044A441A34D}" destId="{37EB5EDD-1899-4DCB-807E-B1A4E16B3756}" srcOrd="3" destOrd="0" parTransId="{49F3D640-9723-41D6-93CC-1EDBCD696754}" sibTransId="{40A2645C-E3DF-44AD-AAA9-BFAEB3A25CC1}"/>
    <dgm:cxn modelId="{C90F62A0-93A8-4F4E-BD5B-7010E77F589D}" srcId="{FAF614F3-A2F2-4AA6-9205-A044A441A34D}" destId="{1862A030-640A-454D-9373-D45572890A0D}" srcOrd="0" destOrd="0" parTransId="{2BAF3E3A-E712-4472-A9FD-C159F208FCE7}" sibTransId="{1EFA0DD8-855A-4B07-A141-F5293BCADE09}"/>
    <dgm:cxn modelId="{06A6CD3B-5313-4195-86C7-723FBFE38ACD}" type="presOf" srcId="{37EB5EDD-1899-4DCB-807E-B1A4E16B3756}" destId="{0E0DD87D-DC28-49F2-B573-96C3A3564063}" srcOrd="1" destOrd="0" presId="urn:microsoft.com/office/officeart/2005/8/layout/pyramid1"/>
    <dgm:cxn modelId="{37C0CF64-5EB0-4C26-B25C-90A7B4C61208}" type="presOf" srcId="{D98115F8-49A7-4E21-B9C0-3802A33567E4}" destId="{BEE78BDD-F235-4DDC-BB45-29EC139A2766}" srcOrd="0" destOrd="0" presId="urn:microsoft.com/office/officeart/2005/8/layout/pyramid1"/>
    <dgm:cxn modelId="{00DB20EB-6CB5-4A3D-A431-125F8F55B0C9}" type="presOf" srcId="{6999D854-64B2-4949-BCF3-571B46D55D83}" destId="{8E8A3AE1-8A9C-4F29-BDC8-B8B9F0B84718}" srcOrd="1" destOrd="0" presId="urn:microsoft.com/office/officeart/2005/8/layout/pyramid1"/>
    <dgm:cxn modelId="{D96637A4-0237-4D5D-9927-0160B3322DF1}" type="presOf" srcId="{1862A030-640A-454D-9373-D45572890A0D}" destId="{E2EF34D9-FAD2-49AF-935A-4A9D7BF0A240}" srcOrd="0" destOrd="0" presId="urn:microsoft.com/office/officeart/2005/8/layout/pyramid1"/>
    <dgm:cxn modelId="{B7C03706-62C9-4189-9F30-BD2E55539A66}" srcId="{FAF614F3-A2F2-4AA6-9205-A044A441A34D}" destId="{D98115F8-49A7-4E21-B9C0-3802A33567E4}" srcOrd="1" destOrd="0" parTransId="{28775FCA-C1AF-4FA1-8019-354A49B28058}" sibTransId="{9C2075A4-F87A-48B6-93AA-7FB5530FAC16}"/>
    <dgm:cxn modelId="{A143886E-66C6-42DB-B8F9-6C7924C49049}" type="presOf" srcId="{1862A030-640A-454D-9373-D45572890A0D}" destId="{B675D994-1A81-493B-9120-3F0BDB554450}" srcOrd="1" destOrd="0" presId="urn:microsoft.com/office/officeart/2005/8/layout/pyramid1"/>
    <dgm:cxn modelId="{332F1242-B4F9-4082-AD37-CB805F772F87}" type="presOf" srcId="{4FD687A2-99E4-4394-B465-79976FACCCF2}" destId="{3AE37CE8-FEB7-42B3-9377-3F233D6CB342}" srcOrd="0" destOrd="0" presId="urn:microsoft.com/office/officeart/2005/8/layout/pyramid1"/>
    <dgm:cxn modelId="{EB7637A8-3636-4EC3-AA04-EC934D59E070}" type="presOf" srcId="{D98115F8-49A7-4E21-B9C0-3802A33567E4}" destId="{0157B387-C03B-4E1C-AF27-12684B1BB745}" srcOrd="1" destOrd="0" presId="urn:microsoft.com/office/officeart/2005/8/layout/pyramid1"/>
    <dgm:cxn modelId="{018FCD02-5E1B-405B-A8E3-FA52F0F43889}" srcId="{FAF614F3-A2F2-4AA6-9205-A044A441A34D}" destId="{6999D854-64B2-4949-BCF3-571B46D55D83}" srcOrd="2" destOrd="0" parTransId="{A787402A-7431-4B9E-9B55-4F5A57A2ABBD}" sibTransId="{81B090F2-5351-4440-8B97-05E50147228E}"/>
    <dgm:cxn modelId="{40B3EFAE-EDE0-4C98-BA9F-E645B540BDB5}" type="presOf" srcId="{4FD687A2-99E4-4394-B465-79976FACCCF2}" destId="{84239C8F-A9F0-431F-B916-61385C5ECB70}" srcOrd="1" destOrd="0" presId="urn:microsoft.com/office/officeart/2005/8/layout/pyramid1"/>
    <dgm:cxn modelId="{6DD5B572-EF23-4154-ADC8-3E59F96A2734}" type="presOf" srcId="{37EB5EDD-1899-4DCB-807E-B1A4E16B3756}" destId="{BD5F2961-D6F1-4F0C-A46D-2EDDAE130F6D}" srcOrd="0" destOrd="0" presId="urn:microsoft.com/office/officeart/2005/8/layout/pyramid1"/>
    <dgm:cxn modelId="{31945DEE-E736-43D0-9A1E-F921F0BCE6CE}" type="presOf" srcId="{FAF614F3-A2F2-4AA6-9205-A044A441A34D}" destId="{F9B3B770-643E-4E1F-B725-141CBE8A8759}" srcOrd="0" destOrd="0" presId="urn:microsoft.com/office/officeart/2005/8/layout/pyramid1"/>
    <dgm:cxn modelId="{B7BC74A0-E2B3-4005-997C-0CB4E655E5F2}" type="presParOf" srcId="{F9B3B770-643E-4E1F-B725-141CBE8A8759}" destId="{2AFFC0C6-2A8A-41CB-BC5A-8AD5690D0B4B}" srcOrd="0" destOrd="0" presId="urn:microsoft.com/office/officeart/2005/8/layout/pyramid1"/>
    <dgm:cxn modelId="{97A2C954-EE36-4E96-BA1B-AD1EDFBAC44B}" type="presParOf" srcId="{2AFFC0C6-2A8A-41CB-BC5A-8AD5690D0B4B}" destId="{E2EF34D9-FAD2-49AF-935A-4A9D7BF0A240}" srcOrd="0" destOrd="0" presId="urn:microsoft.com/office/officeart/2005/8/layout/pyramid1"/>
    <dgm:cxn modelId="{49FC8F13-E204-49C7-9DED-DBFE0817E2B2}" type="presParOf" srcId="{2AFFC0C6-2A8A-41CB-BC5A-8AD5690D0B4B}" destId="{B675D994-1A81-493B-9120-3F0BDB554450}" srcOrd="1" destOrd="0" presId="urn:microsoft.com/office/officeart/2005/8/layout/pyramid1"/>
    <dgm:cxn modelId="{6C0D69D6-FD9C-4938-BCCD-94D3AB404CF4}" type="presParOf" srcId="{F9B3B770-643E-4E1F-B725-141CBE8A8759}" destId="{37506CAB-BF92-4F03-8A70-1968763FCF48}" srcOrd="1" destOrd="0" presId="urn:microsoft.com/office/officeart/2005/8/layout/pyramid1"/>
    <dgm:cxn modelId="{13D12210-7DA4-423F-A48A-5A16FE7504C5}" type="presParOf" srcId="{37506CAB-BF92-4F03-8A70-1968763FCF48}" destId="{BEE78BDD-F235-4DDC-BB45-29EC139A2766}" srcOrd="0" destOrd="0" presId="urn:microsoft.com/office/officeart/2005/8/layout/pyramid1"/>
    <dgm:cxn modelId="{1699347A-5FDC-4EF4-95F6-F5B279AE7205}" type="presParOf" srcId="{37506CAB-BF92-4F03-8A70-1968763FCF48}" destId="{0157B387-C03B-4E1C-AF27-12684B1BB745}" srcOrd="1" destOrd="0" presId="urn:microsoft.com/office/officeart/2005/8/layout/pyramid1"/>
    <dgm:cxn modelId="{3734D48E-89F1-4E31-A4B5-9543E035BB76}" type="presParOf" srcId="{F9B3B770-643E-4E1F-B725-141CBE8A8759}" destId="{6EBB24C1-45DA-4DE3-8BF3-7C8874FC2E24}" srcOrd="2" destOrd="0" presId="urn:microsoft.com/office/officeart/2005/8/layout/pyramid1"/>
    <dgm:cxn modelId="{276286AD-A4CC-4ADE-B9FF-8D7CD03AF3C9}" type="presParOf" srcId="{6EBB24C1-45DA-4DE3-8BF3-7C8874FC2E24}" destId="{06AE6A34-4D59-4201-B3E6-B59D697565B3}" srcOrd="0" destOrd="0" presId="urn:microsoft.com/office/officeart/2005/8/layout/pyramid1"/>
    <dgm:cxn modelId="{6D4EFEC4-713E-42F4-A729-5AA96FAF473C}" type="presParOf" srcId="{6EBB24C1-45DA-4DE3-8BF3-7C8874FC2E24}" destId="{8E8A3AE1-8A9C-4F29-BDC8-B8B9F0B84718}" srcOrd="1" destOrd="0" presId="urn:microsoft.com/office/officeart/2005/8/layout/pyramid1"/>
    <dgm:cxn modelId="{B7FA7FEF-7800-45C0-96BC-AD8EC7AC2801}" type="presParOf" srcId="{F9B3B770-643E-4E1F-B725-141CBE8A8759}" destId="{0F58E1A9-E3B1-478E-8178-01868D42F7F3}" srcOrd="3" destOrd="0" presId="urn:microsoft.com/office/officeart/2005/8/layout/pyramid1"/>
    <dgm:cxn modelId="{CD77AFBA-BE67-427C-84BF-66AAB21F27FC}" type="presParOf" srcId="{0F58E1A9-E3B1-478E-8178-01868D42F7F3}" destId="{BD5F2961-D6F1-4F0C-A46D-2EDDAE130F6D}" srcOrd="0" destOrd="0" presId="urn:microsoft.com/office/officeart/2005/8/layout/pyramid1"/>
    <dgm:cxn modelId="{7881D536-04F2-4BD0-83C0-BF4D97602D7B}" type="presParOf" srcId="{0F58E1A9-E3B1-478E-8178-01868D42F7F3}" destId="{0E0DD87D-DC28-49F2-B573-96C3A3564063}" srcOrd="1" destOrd="0" presId="urn:microsoft.com/office/officeart/2005/8/layout/pyramid1"/>
    <dgm:cxn modelId="{75D654E2-4508-472F-B6FB-50A2FEC9FD79}" type="presParOf" srcId="{F9B3B770-643E-4E1F-B725-141CBE8A8759}" destId="{DB48BC00-2BFA-48F0-BDE9-7DE7C440F38C}" srcOrd="4" destOrd="0" presId="urn:microsoft.com/office/officeart/2005/8/layout/pyramid1"/>
    <dgm:cxn modelId="{632E798E-E63E-4001-981C-36E8B3494A87}" type="presParOf" srcId="{DB48BC00-2BFA-48F0-BDE9-7DE7C440F38C}" destId="{3AE37CE8-FEB7-42B3-9377-3F233D6CB342}" srcOrd="0" destOrd="0" presId="urn:microsoft.com/office/officeart/2005/8/layout/pyramid1"/>
    <dgm:cxn modelId="{B5FD8A9D-1411-411F-B218-B2ED0E149C1C}" type="presParOf" srcId="{DB48BC00-2BFA-48F0-BDE9-7DE7C440F38C}" destId="{84239C8F-A9F0-431F-B916-61385C5ECB7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F614F3-A2F2-4AA6-9205-A044A441A34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1862A030-640A-454D-9373-D45572890A0D}">
      <dgm:prSet phldrT="[Text]" custT="1"/>
      <dgm:spPr/>
      <dgm:t>
        <a:bodyPr/>
        <a:lstStyle/>
        <a:p>
          <a:r>
            <a:rPr lang="fr-FR" sz="1600" noProof="0" dirty="0" smtClean="0"/>
            <a:t>Pragmatique</a:t>
          </a:r>
          <a:endParaRPr lang="fr-FR" sz="1600" noProof="0" dirty="0"/>
        </a:p>
      </dgm:t>
    </dgm:pt>
    <dgm:pt modelId="{2BAF3E3A-E712-4472-A9FD-C159F208FCE7}" type="parTrans" cxnId="{C90F62A0-93A8-4F4E-BD5B-7010E77F589D}">
      <dgm:prSet/>
      <dgm:spPr/>
      <dgm:t>
        <a:bodyPr/>
        <a:lstStyle/>
        <a:p>
          <a:endParaRPr lang="en-US" sz="1600"/>
        </a:p>
      </dgm:t>
    </dgm:pt>
    <dgm:pt modelId="{1EFA0DD8-855A-4B07-A141-F5293BCADE09}" type="sibTrans" cxnId="{C90F62A0-93A8-4F4E-BD5B-7010E77F589D}">
      <dgm:prSet/>
      <dgm:spPr/>
      <dgm:t>
        <a:bodyPr/>
        <a:lstStyle/>
        <a:p>
          <a:endParaRPr lang="en-US" sz="1600"/>
        </a:p>
      </dgm:t>
    </dgm:pt>
    <dgm:pt modelId="{D98115F8-49A7-4E21-B9C0-3802A33567E4}">
      <dgm:prSet phldrT="[Text]" custT="1"/>
      <dgm:spPr/>
      <dgm:t>
        <a:bodyPr/>
        <a:lstStyle/>
        <a:p>
          <a:r>
            <a:rPr lang="fr-FR" sz="1600" noProof="0" dirty="0" smtClean="0"/>
            <a:t>Sémantique</a:t>
          </a:r>
          <a:endParaRPr lang="fr-FR" sz="1600" noProof="0" dirty="0"/>
        </a:p>
      </dgm:t>
    </dgm:pt>
    <dgm:pt modelId="{28775FCA-C1AF-4FA1-8019-354A49B28058}" type="parTrans" cxnId="{B7C03706-62C9-4189-9F30-BD2E55539A66}">
      <dgm:prSet/>
      <dgm:spPr/>
      <dgm:t>
        <a:bodyPr/>
        <a:lstStyle/>
        <a:p>
          <a:endParaRPr lang="en-US" sz="1600"/>
        </a:p>
      </dgm:t>
    </dgm:pt>
    <dgm:pt modelId="{9C2075A4-F87A-48B6-93AA-7FB5530FAC16}" type="sibTrans" cxnId="{B7C03706-62C9-4189-9F30-BD2E55539A66}">
      <dgm:prSet/>
      <dgm:spPr/>
      <dgm:t>
        <a:bodyPr/>
        <a:lstStyle/>
        <a:p>
          <a:endParaRPr lang="en-US" sz="1600"/>
        </a:p>
      </dgm:t>
    </dgm:pt>
    <dgm:pt modelId="{6999D854-64B2-4949-BCF3-571B46D55D83}">
      <dgm:prSet phldrT="[Text]" custT="1"/>
      <dgm:spPr/>
      <dgm:t>
        <a:bodyPr/>
        <a:lstStyle/>
        <a:p>
          <a:r>
            <a:rPr lang="fr-FR" sz="1600" noProof="0" dirty="0" smtClean="0"/>
            <a:t>Syntaxe</a:t>
          </a:r>
          <a:endParaRPr lang="fr-FR" sz="1600" noProof="0" dirty="0"/>
        </a:p>
      </dgm:t>
    </dgm:pt>
    <dgm:pt modelId="{A787402A-7431-4B9E-9B55-4F5A57A2ABBD}" type="parTrans" cxnId="{018FCD02-5E1B-405B-A8E3-FA52F0F43889}">
      <dgm:prSet/>
      <dgm:spPr/>
      <dgm:t>
        <a:bodyPr/>
        <a:lstStyle/>
        <a:p>
          <a:endParaRPr lang="en-US" sz="1600"/>
        </a:p>
      </dgm:t>
    </dgm:pt>
    <dgm:pt modelId="{81B090F2-5351-4440-8B97-05E50147228E}" type="sibTrans" cxnId="{018FCD02-5E1B-405B-A8E3-FA52F0F43889}">
      <dgm:prSet/>
      <dgm:spPr/>
      <dgm:t>
        <a:bodyPr/>
        <a:lstStyle/>
        <a:p>
          <a:endParaRPr lang="en-US" sz="1600"/>
        </a:p>
      </dgm:t>
    </dgm:pt>
    <dgm:pt modelId="{37EB5EDD-1899-4DCB-807E-B1A4E16B3756}">
      <dgm:prSet phldrT="[Text]" custT="1"/>
      <dgm:spPr/>
      <dgm:t>
        <a:bodyPr/>
        <a:lstStyle/>
        <a:p>
          <a:r>
            <a:rPr lang="fr-FR" sz="1600" noProof="0" dirty="0" smtClean="0"/>
            <a:t>Morphologie</a:t>
          </a:r>
          <a:endParaRPr lang="fr-FR" sz="1600" noProof="0" dirty="0"/>
        </a:p>
      </dgm:t>
    </dgm:pt>
    <dgm:pt modelId="{49F3D640-9723-41D6-93CC-1EDBCD696754}" type="parTrans" cxnId="{EB1AF0F1-62E5-4871-A12C-48EE66E79BD3}">
      <dgm:prSet/>
      <dgm:spPr/>
      <dgm:t>
        <a:bodyPr/>
        <a:lstStyle/>
        <a:p>
          <a:endParaRPr lang="en-US" sz="1600"/>
        </a:p>
      </dgm:t>
    </dgm:pt>
    <dgm:pt modelId="{40A2645C-E3DF-44AD-AAA9-BFAEB3A25CC1}" type="sibTrans" cxnId="{EB1AF0F1-62E5-4871-A12C-48EE66E79BD3}">
      <dgm:prSet/>
      <dgm:spPr/>
      <dgm:t>
        <a:bodyPr/>
        <a:lstStyle/>
        <a:p>
          <a:endParaRPr lang="en-US" sz="1600"/>
        </a:p>
      </dgm:t>
    </dgm:pt>
    <dgm:pt modelId="{4FD687A2-99E4-4394-B465-79976FACCCF2}">
      <dgm:prSet phldrT="[Text]" custT="1"/>
      <dgm:spPr/>
      <dgm:t>
        <a:bodyPr/>
        <a:lstStyle/>
        <a:p>
          <a:r>
            <a:rPr lang="fr-FR" sz="1600" noProof="0" dirty="0" smtClean="0"/>
            <a:t>Phonologie/Orthographe</a:t>
          </a:r>
          <a:endParaRPr lang="fr-FR" sz="1600" noProof="0" dirty="0"/>
        </a:p>
      </dgm:t>
    </dgm:pt>
    <dgm:pt modelId="{1212083B-ACF6-45CC-8B10-C51169A41954}" type="parTrans" cxnId="{031E47B1-AB42-47FD-B9F1-0C8B504F8866}">
      <dgm:prSet/>
      <dgm:spPr/>
      <dgm:t>
        <a:bodyPr/>
        <a:lstStyle/>
        <a:p>
          <a:endParaRPr lang="en-US" sz="1600"/>
        </a:p>
      </dgm:t>
    </dgm:pt>
    <dgm:pt modelId="{8520B328-BE75-4667-ACEE-C2A9BEF63EDD}" type="sibTrans" cxnId="{031E47B1-AB42-47FD-B9F1-0C8B504F8866}">
      <dgm:prSet/>
      <dgm:spPr/>
      <dgm:t>
        <a:bodyPr/>
        <a:lstStyle/>
        <a:p>
          <a:endParaRPr lang="en-US" sz="1600"/>
        </a:p>
      </dgm:t>
    </dgm:pt>
    <dgm:pt modelId="{F9B3B770-643E-4E1F-B725-141CBE8A8759}" type="pres">
      <dgm:prSet presAssocID="{FAF614F3-A2F2-4AA6-9205-A044A441A34D}" presName="Name0" presStyleCnt="0">
        <dgm:presLayoutVars>
          <dgm:dir/>
          <dgm:animLvl val="lvl"/>
          <dgm:resizeHandles val="exact"/>
        </dgm:presLayoutVars>
      </dgm:prSet>
      <dgm:spPr/>
    </dgm:pt>
    <dgm:pt modelId="{2AFFC0C6-2A8A-41CB-BC5A-8AD5690D0B4B}" type="pres">
      <dgm:prSet presAssocID="{1862A030-640A-454D-9373-D45572890A0D}" presName="Name8" presStyleCnt="0"/>
      <dgm:spPr/>
    </dgm:pt>
    <dgm:pt modelId="{E2EF34D9-FAD2-49AF-935A-4A9D7BF0A240}" type="pres">
      <dgm:prSet presAssocID="{1862A030-640A-454D-9373-D45572890A0D}" presName="level" presStyleLbl="node1" presStyleIdx="0" presStyleCnt="5" custScaleY="18101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75D994-1A81-493B-9120-3F0BDB554450}" type="pres">
      <dgm:prSet presAssocID="{1862A030-640A-454D-9373-D45572890A0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506CAB-BF92-4F03-8A70-1968763FCF48}" type="pres">
      <dgm:prSet presAssocID="{D98115F8-49A7-4E21-B9C0-3802A33567E4}" presName="Name8" presStyleCnt="0"/>
      <dgm:spPr/>
    </dgm:pt>
    <dgm:pt modelId="{BEE78BDD-F235-4DDC-BB45-29EC139A2766}" type="pres">
      <dgm:prSet presAssocID="{D98115F8-49A7-4E21-B9C0-3802A33567E4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57B387-C03B-4E1C-AF27-12684B1BB745}" type="pres">
      <dgm:prSet presAssocID="{D98115F8-49A7-4E21-B9C0-3802A33567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BB24C1-45DA-4DE3-8BF3-7C8874FC2E24}" type="pres">
      <dgm:prSet presAssocID="{6999D854-64B2-4949-BCF3-571B46D55D83}" presName="Name8" presStyleCnt="0"/>
      <dgm:spPr/>
    </dgm:pt>
    <dgm:pt modelId="{06AE6A34-4D59-4201-B3E6-B59D697565B3}" type="pres">
      <dgm:prSet presAssocID="{6999D854-64B2-4949-BCF3-571B46D55D83}" presName="level" presStyleLbl="node1" presStyleIdx="2" presStyleCnt="5">
        <dgm:presLayoutVars>
          <dgm:chMax val="1"/>
          <dgm:bulletEnabled val="1"/>
        </dgm:presLayoutVars>
      </dgm:prSet>
      <dgm:spPr/>
    </dgm:pt>
    <dgm:pt modelId="{8E8A3AE1-8A9C-4F29-BDC8-B8B9F0B84718}" type="pres">
      <dgm:prSet presAssocID="{6999D854-64B2-4949-BCF3-571B46D55D8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58E1A9-E3B1-478E-8178-01868D42F7F3}" type="pres">
      <dgm:prSet presAssocID="{37EB5EDD-1899-4DCB-807E-B1A4E16B3756}" presName="Name8" presStyleCnt="0"/>
      <dgm:spPr/>
    </dgm:pt>
    <dgm:pt modelId="{BD5F2961-D6F1-4F0C-A46D-2EDDAE130F6D}" type="pres">
      <dgm:prSet presAssocID="{37EB5EDD-1899-4DCB-807E-B1A4E16B3756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0DD87D-DC28-49F2-B573-96C3A3564063}" type="pres">
      <dgm:prSet presAssocID="{37EB5EDD-1899-4DCB-807E-B1A4E16B375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8BC00-2BFA-48F0-BDE9-7DE7C440F38C}" type="pres">
      <dgm:prSet presAssocID="{4FD687A2-99E4-4394-B465-79976FACCCF2}" presName="Name8" presStyleCnt="0"/>
      <dgm:spPr/>
    </dgm:pt>
    <dgm:pt modelId="{3AE37CE8-FEB7-42B3-9377-3F233D6CB342}" type="pres">
      <dgm:prSet presAssocID="{4FD687A2-99E4-4394-B465-79976FACCCF2}" presName="level" presStyleLbl="node1" presStyleIdx="4" presStyleCnt="5" custLinFactNeighborX="-11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239C8F-A9F0-431F-B916-61385C5ECB70}" type="pres">
      <dgm:prSet presAssocID="{4FD687A2-99E4-4394-B465-79976FACCCF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8A8374-10AC-4777-A76B-308A599B26EA}" type="presOf" srcId="{6999D854-64B2-4949-BCF3-571B46D55D83}" destId="{06AE6A34-4D59-4201-B3E6-B59D697565B3}" srcOrd="0" destOrd="0" presId="urn:microsoft.com/office/officeart/2005/8/layout/pyramid1"/>
    <dgm:cxn modelId="{031E47B1-AB42-47FD-B9F1-0C8B504F8866}" srcId="{FAF614F3-A2F2-4AA6-9205-A044A441A34D}" destId="{4FD687A2-99E4-4394-B465-79976FACCCF2}" srcOrd="4" destOrd="0" parTransId="{1212083B-ACF6-45CC-8B10-C51169A41954}" sibTransId="{8520B328-BE75-4667-ACEE-C2A9BEF63EDD}"/>
    <dgm:cxn modelId="{EB1AF0F1-62E5-4871-A12C-48EE66E79BD3}" srcId="{FAF614F3-A2F2-4AA6-9205-A044A441A34D}" destId="{37EB5EDD-1899-4DCB-807E-B1A4E16B3756}" srcOrd="3" destOrd="0" parTransId="{49F3D640-9723-41D6-93CC-1EDBCD696754}" sibTransId="{40A2645C-E3DF-44AD-AAA9-BFAEB3A25CC1}"/>
    <dgm:cxn modelId="{C90F62A0-93A8-4F4E-BD5B-7010E77F589D}" srcId="{FAF614F3-A2F2-4AA6-9205-A044A441A34D}" destId="{1862A030-640A-454D-9373-D45572890A0D}" srcOrd="0" destOrd="0" parTransId="{2BAF3E3A-E712-4472-A9FD-C159F208FCE7}" sibTransId="{1EFA0DD8-855A-4B07-A141-F5293BCADE09}"/>
    <dgm:cxn modelId="{06A6CD3B-5313-4195-86C7-723FBFE38ACD}" type="presOf" srcId="{37EB5EDD-1899-4DCB-807E-B1A4E16B3756}" destId="{0E0DD87D-DC28-49F2-B573-96C3A3564063}" srcOrd="1" destOrd="0" presId="urn:microsoft.com/office/officeart/2005/8/layout/pyramid1"/>
    <dgm:cxn modelId="{37C0CF64-5EB0-4C26-B25C-90A7B4C61208}" type="presOf" srcId="{D98115F8-49A7-4E21-B9C0-3802A33567E4}" destId="{BEE78BDD-F235-4DDC-BB45-29EC139A2766}" srcOrd="0" destOrd="0" presId="urn:microsoft.com/office/officeart/2005/8/layout/pyramid1"/>
    <dgm:cxn modelId="{00DB20EB-6CB5-4A3D-A431-125F8F55B0C9}" type="presOf" srcId="{6999D854-64B2-4949-BCF3-571B46D55D83}" destId="{8E8A3AE1-8A9C-4F29-BDC8-B8B9F0B84718}" srcOrd="1" destOrd="0" presId="urn:microsoft.com/office/officeart/2005/8/layout/pyramid1"/>
    <dgm:cxn modelId="{D96637A4-0237-4D5D-9927-0160B3322DF1}" type="presOf" srcId="{1862A030-640A-454D-9373-D45572890A0D}" destId="{E2EF34D9-FAD2-49AF-935A-4A9D7BF0A240}" srcOrd="0" destOrd="0" presId="urn:microsoft.com/office/officeart/2005/8/layout/pyramid1"/>
    <dgm:cxn modelId="{B7C03706-62C9-4189-9F30-BD2E55539A66}" srcId="{FAF614F3-A2F2-4AA6-9205-A044A441A34D}" destId="{D98115F8-49A7-4E21-B9C0-3802A33567E4}" srcOrd="1" destOrd="0" parTransId="{28775FCA-C1AF-4FA1-8019-354A49B28058}" sibTransId="{9C2075A4-F87A-48B6-93AA-7FB5530FAC16}"/>
    <dgm:cxn modelId="{A143886E-66C6-42DB-B8F9-6C7924C49049}" type="presOf" srcId="{1862A030-640A-454D-9373-D45572890A0D}" destId="{B675D994-1A81-493B-9120-3F0BDB554450}" srcOrd="1" destOrd="0" presId="urn:microsoft.com/office/officeart/2005/8/layout/pyramid1"/>
    <dgm:cxn modelId="{332F1242-B4F9-4082-AD37-CB805F772F87}" type="presOf" srcId="{4FD687A2-99E4-4394-B465-79976FACCCF2}" destId="{3AE37CE8-FEB7-42B3-9377-3F233D6CB342}" srcOrd="0" destOrd="0" presId="urn:microsoft.com/office/officeart/2005/8/layout/pyramid1"/>
    <dgm:cxn modelId="{EB7637A8-3636-4EC3-AA04-EC934D59E070}" type="presOf" srcId="{D98115F8-49A7-4E21-B9C0-3802A33567E4}" destId="{0157B387-C03B-4E1C-AF27-12684B1BB745}" srcOrd="1" destOrd="0" presId="urn:microsoft.com/office/officeart/2005/8/layout/pyramid1"/>
    <dgm:cxn modelId="{018FCD02-5E1B-405B-A8E3-FA52F0F43889}" srcId="{FAF614F3-A2F2-4AA6-9205-A044A441A34D}" destId="{6999D854-64B2-4949-BCF3-571B46D55D83}" srcOrd="2" destOrd="0" parTransId="{A787402A-7431-4B9E-9B55-4F5A57A2ABBD}" sibTransId="{81B090F2-5351-4440-8B97-05E50147228E}"/>
    <dgm:cxn modelId="{40B3EFAE-EDE0-4C98-BA9F-E645B540BDB5}" type="presOf" srcId="{4FD687A2-99E4-4394-B465-79976FACCCF2}" destId="{84239C8F-A9F0-431F-B916-61385C5ECB70}" srcOrd="1" destOrd="0" presId="urn:microsoft.com/office/officeart/2005/8/layout/pyramid1"/>
    <dgm:cxn modelId="{6DD5B572-EF23-4154-ADC8-3E59F96A2734}" type="presOf" srcId="{37EB5EDD-1899-4DCB-807E-B1A4E16B3756}" destId="{BD5F2961-D6F1-4F0C-A46D-2EDDAE130F6D}" srcOrd="0" destOrd="0" presId="urn:microsoft.com/office/officeart/2005/8/layout/pyramid1"/>
    <dgm:cxn modelId="{31945DEE-E736-43D0-9A1E-F921F0BCE6CE}" type="presOf" srcId="{FAF614F3-A2F2-4AA6-9205-A044A441A34D}" destId="{F9B3B770-643E-4E1F-B725-141CBE8A8759}" srcOrd="0" destOrd="0" presId="urn:microsoft.com/office/officeart/2005/8/layout/pyramid1"/>
    <dgm:cxn modelId="{B7BC74A0-E2B3-4005-997C-0CB4E655E5F2}" type="presParOf" srcId="{F9B3B770-643E-4E1F-B725-141CBE8A8759}" destId="{2AFFC0C6-2A8A-41CB-BC5A-8AD5690D0B4B}" srcOrd="0" destOrd="0" presId="urn:microsoft.com/office/officeart/2005/8/layout/pyramid1"/>
    <dgm:cxn modelId="{97A2C954-EE36-4E96-BA1B-AD1EDFBAC44B}" type="presParOf" srcId="{2AFFC0C6-2A8A-41CB-BC5A-8AD5690D0B4B}" destId="{E2EF34D9-FAD2-49AF-935A-4A9D7BF0A240}" srcOrd="0" destOrd="0" presId="urn:microsoft.com/office/officeart/2005/8/layout/pyramid1"/>
    <dgm:cxn modelId="{49FC8F13-E204-49C7-9DED-DBFE0817E2B2}" type="presParOf" srcId="{2AFFC0C6-2A8A-41CB-BC5A-8AD5690D0B4B}" destId="{B675D994-1A81-493B-9120-3F0BDB554450}" srcOrd="1" destOrd="0" presId="urn:microsoft.com/office/officeart/2005/8/layout/pyramid1"/>
    <dgm:cxn modelId="{6C0D69D6-FD9C-4938-BCCD-94D3AB404CF4}" type="presParOf" srcId="{F9B3B770-643E-4E1F-B725-141CBE8A8759}" destId="{37506CAB-BF92-4F03-8A70-1968763FCF48}" srcOrd="1" destOrd="0" presId="urn:microsoft.com/office/officeart/2005/8/layout/pyramid1"/>
    <dgm:cxn modelId="{13D12210-7DA4-423F-A48A-5A16FE7504C5}" type="presParOf" srcId="{37506CAB-BF92-4F03-8A70-1968763FCF48}" destId="{BEE78BDD-F235-4DDC-BB45-29EC139A2766}" srcOrd="0" destOrd="0" presId="urn:microsoft.com/office/officeart/2005/8/layout/pyramid1"/>
    <dgm:cxn modelId="{1699347A-5FDC-4EF4-95F6-F5B279AE7205}" type="presParOf" srcId="{37506CAB-BF92-4F03-8A70-1968763FCF48}" destId="{0157B387-C03B-4E1C-AF27-12684B1BB745}" srcOrd="1" destOrd="0" presId="urn:microsoft.com/office/officeart/2005/8/layout/pyramid1"/>
    <dgm:cxn modelId="{3734D48E-89F1-4E31-A4B5-9543E035BB76}" type="presParOf" srcId="{F9B3B770-643E-4E1F-B725-141CBE8A8759}" destId="{6EBB24C1-45DA-4DE3-8BF3-7C8874FC2E24}" srcOrd="2" destOrd="0" presId="urn:microsoft.com/office/officeart/2005/8/layout/pyramid1"/>
    <dgm:cxn modelId="{276286AD-A4CC-4ADE-B9FF-8D7CD03AF3C9}" type="presParOf" srcId="{6EBB24C1-45DA-4DE3-8BF3-7C8874FC2E24}" destId="{06AE6A34-4D59-4201-B3E6-B59D697565B3}" srcOrd="0" destOrd="0" presId="urn:microsoft.com/office/officeart/2005/8/layout/pyramid1"/>
    <dgm:cxn modelId="{6D4EFEC4-713E-42F4-A729-5AA96FAF473C}" type="presParOf" srcId="{6EBB24C1-45DA-4DE3-8BF3-7C8874FC2E24}" destId="{8E8A3AE1-8A9C-4F29-BDC8-B8B9F0B84718}" srcOrd="1" destOrd="0" presId="urn:microsoft.com/office/officeart/2005/8/layout/pyramid1"/>
    <dgm:cxn modelId="{B7FA7FEF-7800-45C0-96BC-AD8EC7AC2801}" type="presParOf" srcId="{F9B3B770-643E-4E1F-B725-141CBE8A8759}" destId="{0F58E1A9-E3B1-478E-8178-01868D42F7F3}" srcOrd="3" destOrd="0" presId="urn:microsoft.com/office/officeart/2005/8/layout/pyramid1"/>
    <dgm:cxn modelId="{CD77AFBA-BE67-427C-84BF-66AAB21F27FC}" type="presParOf" srcId="{0F58E1A9-E3B1-478E-8178-01868D42F7F3}" destId="{BD5F2961-D6F1-4F0C-A46D-2EDDAE130F6D}" srcOrd="0" destOrd="0" presId="urn:microsoft.com/office/officeart/2005/8/layout/pyramid1"/>
    <dgm:cxn modelId="{7881D536-04F2-4BD0-83C0-BF4D97602D7B}" type="presParOf" srcId="{0F58E1A9-E3B1-478E-8178-01868D42F7F3}" destId="{0E0DD87D-DC28-49F2-B573-96C3A3564063}" srcOrd="1" destOrd="0" presId="urn:microsoft.com/office/officeart/2005/8/layout/pyramid1"/>
    <dgm:cxn modelId="{75D654E2-4508-472F-B6FB-50A2FEC9FD79}" type="presParOf" srcId="{F9B3B770-643E-4E1F-B725-141CBE8A8759}" destId="{DB48BC00-2BFA-48F0-BDE9-7DE7C440F38C}" srcOrd="4" destOrd="0" presId="urn:microsoft.com/office/officeart/2005/8/layout/pyramid1"/>
    <dgm:cxn modelId="{632E798E-E63E-4001-981C-36E8B3494A87}" type="presParOf" srcId="{DB48BC00-2BFA-48F0-BDE9-7DE7C440F38C}" destId="{3AE37CE8-FEB7-42B3-9377-3F233D6CB342}" srcOrd="0" destOrd="0" presId="urn:microsoft.com/office/officeart/2005/8/layout/pyramid1"/>
    <dgm:cxn modelId="{B5FD8A9D-1411-411F-B218-B2ED0E149C1C}" type="presParOf" srcId="{DB48BC00-2BFA-48F0-BDE9-7DE7C440F38C}" destId="{84239C8F-A9F0-431F-B916-61385C5ECB7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F34D9-FAD2-49AF-935A-4A9D7BF0A240}">
      <dsp:nvSpPr>
        <dsp:cNvPr id="0" name=""/>
        <dsp:cNvSpPr/>
      </dsp:nvSpPr>
      <dsp:spPr>
        <a:xfrm>
          <a:off x="1682834" y="0"/>
          <a:ext cx="1523083" cy="1519359"/>
        </a:xfrm>
        <a:prstGeom prst="trapezoid">
          <a:avLst>
            <a:gd name="adj" fmla="val 501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Pragmatique</a:t>
          </a:r>
          <a:endParaRPr lang="fr-FR" sz="1800" kern="1200" noProof="0" dirty="0"/>
        </a:p>
      </dsp:txBody>
      <dsp:txXfrm>
        <a:off x="1682834" y="0"/>
        <a:ext cx="1523083" cy="1519359"/>
      </dsp:txXfrm>
    </dsp:sp>
    <dsp:sp modelId="{BEE78BDD-F235-4DDC-BB45-29EC139A2766}">
      <dsp:nvSpPr>
        <dsp:cNvPr id="0" name=""/>
        <dsp:cNvSpPr/>
      </dsp:nvSpPr>
      <dsp:spPr>
        <a:xfrm>
          <a:off x="1262126" y="1519359"/>
          <a:ext cx="2364500" cy="839360"/>
        </a:xfrm>
        <a:prstGeom prst="trapezoid">
          <a:avLst>
            <a:gd name="adj" fmla="val 501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Sémantique</a:t>
          </a:r>
          <a:endParaRPr lang="fr-FR" sz="1800" kern="1200" noProof="0" dirty="0"/>
        </a:p>
      </dsp:txBody>
      <dsp:txXfrm>
        <a:off x="1675913" y="1519359"/>
        <a:ext cx="1536925" cy="839360"/>
      </dsp:txXfrm>
    </dsp:sp>
    <dsp:sp modelId="{06AE6A34-4D59-4201-B3E6-B59D697565B3}">
      <dsp:nvSpPr>
        <dsp:cNvPr id="0" name=""/>
        <dsp:cNvSpPr/>
      </dsp:nvSpPr>
      <dsp:spPr>
        <a:xfrm>
          <a:off x="841417" y="2358719"/>
          <a:ext cx="3205918" cy="839360"/>
        </a:xfrm>
        <a:prstGeom prst="trapezoid">
          <a:avLst>
            <a:gd name="adj" fmla="val 501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Syntaxe</a:t>
          </a:r>
          <a:endParaRPr lang="fr-FR" sz="1800" kern="1200" noProof="0" dirty="0"/>
        </a:p>
      </dsp:txBody>
      <dsp:txXfrm>
        <a:off x="1402453" y="2358719"/>
        <a:ext cx="2083846" cy="839360"/>
      </dsp:txXfrm>
    </dsp:sp>
    <dsp:sp modelId="{BD5F2961-D6F1-4F0C-A46D-2EDDAE130F6D}">
      <dsp:nvSpPr>
        <dsp:cNvPr id="0" name=""/>
        <dsp:cNvSpPr/>
      </dsp:nvSpPr>
      <dsp:spPr>
        <a:xfrm>
          <a:off x="420708" y="3198079"/>
          <a:ext cx="4047335" cy="839360"/>
        </a:xfrm>
        <a:prstGeom prst="trapezoid">
          <a:avLst>
            <a:gd name="adj" fmla="val 501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Morphologie</a:t>
          </a:r>
          <a:endParaRPr lang="fr-FR" sz="1800" kern="1200" noProof="0" dirty="0"/>
        </a:p>
      </dsp:txBody>
      <dsp:txXfrm>
        <a:off x="1128992" y="3198079"/>
        <a:ext cx="2630768" cy="839360"/>
      </dsp:txXfrm>
    </dsp:sp>
    <dsp:sp modelId="{3AE37CE8-FEB7-42B3-9377-3F233D6CB342}">
      <dsp:nvSpPr>
        <dsp:cNvPr id="0" name=""/>
        <dsp:cNvSpPr/>
      </dsp:nvSpPr>
      <dsp:spPr>
        <a:xfrm>
          <a:off x="0" y="4019511"/>
          <a:ext cx="4888753" cy="839360"/>
        </a:xfrm>
        <a:prstGeom prst="trapezoid">
          <a:avLst>
            <a:gd name="adj" fmla="val 5012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noProof="0" dirty="0" smtClean="0"/>
            <a:t>Phonologie / Orthographe</a:t>
          </a:r>
          <a:endParaRPr lang="fr-FR" sz="1800" kern="1200" noProof="0" dirty="0"/>
        </a:p>
      </dsp:txBody>
      <dsp:txXfrm>
        <a:off x="855531" y="4019511"/>
        <a:ext cx="3177689" cy="839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F34D9-FAD2-49AF-935A-4A9D7BF0A240}">
      <dsp:nvSpPr>
        <dsp:cNvPr id="0" name=""/>
        <dsp:cNvSpPr/>
      </dsp:nvSpPr>
      <dsp:spPr>
        <a:xfrm>
          <a:off x="1253749" y="0"/>
          <a:ext cx="1134731" cy="796224"/>
        </a:xfrm>
        <a:prstGeom prst="trapezoid">
          <a:avLst>
            <a:gd name="adj" fmla="val 712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Pragmatique</a:t>
          </a:r>
          <a:endParaRPr lang="fr-FR" sz="1600" kern="1200" noProof="0" dirty="0"/>
        </a:p>
      </dsp:txBody>
      <dsp:txXfrm>
        <a:off x="1253749" y="0"/>
        <a:ext cx="1134731" cy="796224"/>
      </dsp:txXfrm>
    </dsp:sp>
    <dsp:sp modelId="{BEE78BDD-F235-4DDC-BB45-29EC139A2766}">
      <dsp:nvSpPr>
        <dsp:cNvPr id="0" name=""/>
        <dsp:cNvSpPr/>
      </dsp:nvSpPr>
      <dsp:spPr>
        <a:xfrm>
          <a:off x="940312" y="796224"/>
          <a:ext cx="1761606" cy="439868"/>
        </a:xfrm>
        <a:prstGeom prst="trapezoid">
          <a:avLst>
            <a:gd name="adj" fmla="val 712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Sémantique</a:t>
          </a:r>
          <a:endParaRPr lang="fr-FR" sz="1600" kern="1200" noProof="0" dirty="0"/>
        </a:p>
      </dsp:txBody>
      <dsp:txXfrm>
        <a:off x="1248593" y="796224"/>
        <a:ext cx="1145044" cy="439868"/>
      </dsp:txXfrm>
    </dsp:sp>
    <dsp:sp modelId="{06AE6A34-4D59-4201-B3E6-B59D697565B3}">
      <dsp:nvSpPr>
        <dsp:cNvPr id="0" name=""/>
        <dsp:cNvSpPr/>
      </dsp:nvSpPr>
      <dsp:spPr>
        <a:xfrm>
          <a:off x="626874" y="1236092"/>
          <a:ext cx="2388481" cy="439868"/>
        </a:xfrm>
        <a:prstGeom prst="trapezoid">
          <a:avLst>
            <a:gd name="adj" fmla="val 712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Syntaxe</a:t>
          </a:r>
          <a:endParaRPr lang="fr-FR" sz="1600" kern="1200" noProof="0" dirty="0"/>
        </a:p>
      </dsp:txBody>
      <dsp:txXfrm>
        <a:off x="1044859" y="1236092"/>
        <a:ext cx="1552512" cy="439868"/>
      </dsp:txXfrm>
    </dsp:sp>
    <dsp:sp modelId="{BD5F2961-D6F1-4F0C-A46D-2EDDAE130F6D}">
      <dsp:nvSpPr>
        <dsp:cNvPr id="0" name=""/>
        <dsp:cNvSpPr/>
      </dsp:nvSpPr>
      <dsp:spPr>
        <a:xfrm>
          <a:off x="313437" y="1675961"/>
          <a:ext cx="3015356" cy="439868"/>
        </a:xfrm>
        <a:prstGeom prst="trapezoid">
          <a:avLst>
            <a:gd name="adj" fmla="val 712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Morphologie</a:t>
          </a:r>
          <a:endParaRPr lang="fr-FR" sz="1600" kern="1200" noProof="0" dirty="0"/>
        </a:p>
      </dsp:txBody>
      <dsp:txXfrm>
        <a:off x="841124" y="1675961"/>
        <a:ext cx="1959981" cy="439868"/>
      </dsp:txXfrm>
    </dsp:sp>
    <dsp:sp modelId="{3AE37CE8-FEB7-42B3-9377-3F233D6CB342}">
      <dsp:nvSpPr>
        <dsp:cNvPr id="0" name=""/>
        <dsp:cNvSpPr/>
      </dsp:nvSpPr>
      <dsp:spPr>
        <a:xfrm>
          <a:off x="0" y="2115830"/>
          <a:ext cx="3642231" cy="439868"/>
        </a:xfrm>
        <a:prstGeom prst="trapezoid">
          <a:avLst>
            <a:gd name="adj" fmla="val 7125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noProof="0" dirty="0" smtClean="0"/>
            <a:t>Phonologie/Orthographe</a:t>
          </a:r>
          <a:endParaRPr lang="fr-FR" sz="1600" kern="1200" noProof="0" dirty="0"/>
        </a:p>
      </dsp:txBody>
      <dsp:txXfrm>
        <a:off x="637390" y="2115830"/>
        <a:ext cx="2367450" cy="439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334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655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51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291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60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287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77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65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32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448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39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397BC-C5EA-40C6-89D7-E058954E1068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587A4-65DD-49EF-A093-86E70CC799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4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batsuren/MorphyNet" TargetMode="External"/><Relationship Id="rId2" Type="http://schemas.openxmlformats.org/officeDocument/2006/relationships/hyperlink" Target="https://github.com/unimorp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kc.datascientia.eu/" TargetMode="External"/><Relationship Id="rId4" Type="http://schemas.openxmlformats.org/officeDocument/2006/relationships/hyperlink" Target="http://wordnet.princeton.edu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monstrations.wolfram.com/TermWeightingWithTFIDF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cmu.edu/~dst/WordEmbeddingDemo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.allennlp.org/masked-l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.fr/" TargetMode="External"/><Relationship Id="rId3" Type="http://schemas.openxmlformats.org/officeDocument/2006/relationships/hyperlink" Target="https://scikit-learn.org/" TargetMode="External"/><Relationship Id="rId7" Type="http://schemas.openxmlformats.org/officeDocument/2006/relationships/hyperlink" Target="https://www.nltk.org/book/" TargetMode="External"/><Relationship Id="rId2" Type="http://schemas.openxmlformats.org/officeDocument/2006/relationships/hyperlink" Target="https://www.nlt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" TargetMode="External"/><Relationship Id="rId5" Type="http://schemas.openxmlformats.org/officeDocument/2006/relationships/hyperlink" Target="https://pytorch.org/" TargetMode="External"/><Relationship Id="rId10" Type="http://schemas.openxmlformats.org/officeDocument/2006/relationships/hyperlink" Target="https://www.manning.com/books/real-world-natural-language-processing" TargetMode="External"/><Relationship Id="rId4" Type="http://schemas.openxmlformats.org/officeDocument/2006/relationships/hyperlink" Target="https://keras.io/" TargetMode="External"/><Relationship Id="rId9" Type="http://schemas.openxmlformats.org/officeDocument/2006/relationships/hyperlink" Target="https://web.stanford.edu/~jurafsky/slp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8541" y="1122363"/>
            <a:ext cx="10524565" cy="2387600"/>
          </a:xfrm>
        </p:spPr>
        <p:txBody>
          <a:bodyPr>
            <a:normAutofit/>
          </a:bodyPr>
          <a:lstStyle/>
          <a:p>
            <a:r>
              <a:rPr lang="fr-FR" sz="5400" dirty="0" smtClean="0">
                <a:solidFill>
                  <a:srgbClr val="0070C0"/>
                </a:solidFill>
              </a:rPr>
              <a:t>Traitement automatique de la langue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4400" dirty="0" smtClean="0"/>
              <a:t>Survol de deux heures</a:t>
            </a:r>
            <a:endParaRPr lang="it-IT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G</a:t>
            </a:r>
            <a:r>
              <a:rPr lang="hu-HU" dirty="0" smtClean="0"/>
              <a:t>ábor Bella</a:t>
            </a:r>
            <a:endParaRPr lang="fr-FR" dirty="0" smtClean="0"/>
          </a:p>
          <a:p>
            <a:r>
              <a:rPr lang="fr-FR" dirty="0" smtClean="0"/>
              <a:t>Université de Trente / IMT Atlantique</a:t>
            </a:r>
            <a:endParaRPr lang="hu-HU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39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Avantages de l’approche structuraliste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367553" y="1147482"/>
            <a:ext cx="11663082" cy="5387789"/>
          </a:xfrm>
        </p:spPr>
        <p:txBody>
          <a:bodyPr>
            <a:normAutofit/>
          </a:bodyPr>
          <a:lstStyle/>
          <a:p>
            <a:r>
              <a:rPr lang="fr-FR" sz="2400" dirty="0" err="1" smtClean="0">
                <a:solidFill>
                  <a:srgbClr val="0070C0"/>
                </a:solidFill>
              </a:rPr>
              <a:t>Compositionnalité</a:t>
            </a:r>
            <a:r>
              <a:rPr lang="fr-FR" sz="2400" dirty="0" smtClean="0">
                <a:solidFill>
                  <a:srgbClr val="0070C0"/>
                </a:solidFill>
              </a:rPr>
              <a:t> :</a:t>
            </a:r>
            <a:r>
              <a:rPr lang="fr-FR" sz="2400" dirty="0" smtClean="0"/>
              <a:t> </a:t>
            </a:r>
            <a:r>
              <a:rPr lang="fr-FR" sz="2400" dirty="0"/>
              <a:t>u</a:t>
            </a:r>
            <a:r>
              <a:rPr lang="fr-FR" sz="2400" dirty="0" smtClean="0"/>
              <a:t>ne tâche très complexe se décompose</a:t>
            </a:r>
            <a:br>
              <a:rPr lang="fr-FR" sz="2400" dirty="0" smtClean="0"/>
            </a:br>
            <a:r>
              <a:rPr lang="fr-FR" sz="2400" dirty="0" smtClean="0"/>
              <a:t>en sous-tâches « moins complexes » ;</a:t>
            </a:r>
          </a:p>
          <a:p>
            <a:r>
              <a:rPr lang="fr-FR" sz="2400" dirty="0" smtClean="0"/>
              <a:t>chaque sous-tâche est bien comprise et maîtrisée par l’humain ;</a:t>
            </a:r>
          </a:p>
          <a:p>
            <a:r>
              <a:rPr lang="fr-FR" sz="2400" dirty="0" smtClean="0"/>
              <a:t>les sous-tâches sont en général peu onéreuses ;</a:t>
            </a:r>
          </a:p>
          <a:p>
            <a:r>
              <a:rPr lang="fr-FR" sz="2400" dirty="0" smtClean="0"/>
              <a:t>passage depuis l’informel vers le formel ;</a:t>
            </a:r>
            <a:br>
              <a:rPr lang="fr-FR" sz="2400" dirty="0" smtClean="0"/>
            </a:b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/>
            </a:r>
            <a:br>
              <a:rPr lang="fr-FR" sz="2400" dirty="0" smtClean="0"/>
            </a:br>
            <a:endParaRPr lang="fr-FR" sz="2400" dirty="0" smtClean="0"/>
          </a:p>
          <a:p>
            <a:r>
              <a:rPr lang="fr-FR" sz="2400" dirty="0" smtClean="0"/>
              <a:t>en principe, le même processus peut se rejouer à l’envers</a:t>
            </a:r>
            <a:r>
              <a:rPr lang="fr-FR" sz="2400" dirty="0"/>
              <a:t> </a:t>
            </a:r>
            <a:r>
              <a:rPr lang="fr-FR" sz="2400" dirty="0" smtClean="0"/>
              <a:t>!</a:t>
            </a:r>
            <a:br>
              <a:rPr lang="fr-FR" sz="2400" dirty="0" smtClean="0"/>
            </a:br>
            <a:r>
              <a:rPr lang="fr-FR" sz="2400" dirty="0" smtClean="0"/>
              <a:t>(par exemple, en anglais)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6" y="3414712"/>
            <a:ext cx="643844" cy="1094535"/>
          </a:xfrm>
          <a:prstGeom prst="rect">
            <a:avLst/>
          </a:prstGeom>
        </p:spPr>
      </p:pic>
      <p:sp>
        <p:nvSpPr>
          <p:cNvPr id="52" name="Right Arrow 51"/>
          <p:cNvSpPr/>
          <p:nvPr/>
        </p:nvSpPr>
        <p:spPr>
          <a:xfrm>
            <a:off x="1915010" y="3760273"/>
            <a:ext cx="4908177" cy="38548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Compréhension du langage naturel</a:t>
            </a:r>
            <a:endParaRPr lang="it-IT" dirty="0"/>
          </a:p>
        </p:txBody>
      </p:sp>
      <p:sp>
        <p:nvSpPr>
          <p:cNvPr id="55" name="Right Arrow 54"/>
          <p:cNvSpPr/>
          <p:nvPr/>
        </p:nvSpPr>
        <p:spPr>
          <a:xfrm>
            <a:off x="1915009" y="5936591"/>
            <a:ext cx="4908177" cy="38548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Génération du langage naturel</a:t>
            </a:r>
            <a:endParaRPr lang="it-IT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326" y="5599191"/>
            <a:ext cx="490758" cy="106028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069" y="3414712"/>
            <a:ext cx="1201272" cy="120127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67" y="5371815"/>
            <a:ext cx="1201272" cy="1201272"/>
          </a:xfrm>
          <a:prstGeom prst="rect">
            <a:avLst/>
          </a:prstGeom>
        </p:spPr>
      </p:pic>
      <p:graphicFrame>
        <p:nvGraphicFramePr>
          <p:cNvPr id="63" name="Diagram 62"/>
          <p:cNvGraphicFramePr/>
          <p:nvPr>
            <p:extLst>
              <p:ext uri="{D42A27DB-BD31-4B8C-83A1-F6EECF244321}">
                <p14:modId xmlns:p14="http://schemas.microsoft.com/office/powerpoint/2010/main" val="2998632504"/>
              </p:ext>
            </p:extLst>
          </p:nvPr>
        </p:nvGraphicFramePr>
        <p:xfrm>
          <a:off x="8483939" y="4145755"/>
          <a:ext cx="3642231" cy="255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ight Arrow 2"/>
          <p:cNvSpPr/>
          <p:nvPr/>
        </p:nvSpPr>
        <p:spPr>
          <a:xfrm rot="18425691">
            <a:off x="8188611" y="4956823"/>
            <a:ext cx="1516887" cy="61668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Analyse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 rot="3293515">
            <a:off x="10800047" y="4930154"/>
            <a:ext cx="1516887" cy="61668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Synthèse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Les limites de l’approche structuraliste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367553" y="1147482"/>
            <a:ext cx="6248400" cy="249219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Les composants individuels restent complexes.</a:t>
            </a:r>
          </a:p>
          <a:p>
            <a:pPr marL="0" indent="0" algn="ctr">
              <a:buNone/>
            </a:pPr>
            <a:r>
              <a:rPr lang="fr-FR" sz="2000" i="1" dirty="0" smtClean="0"/>
              <a:t>J’ai parlé au prof. Dupont. Il était sympa.</a:t>
            </a:r>
            <a:endParaRPr lang="fr-FR" sz="2000" i="1" dirty="0"/>
          </a:p>
          <a:p>
            <a:pPr marL="0" indent="0" algn="ctr">
              <a:buNone/>
            </a:pPr>
            <a:r>
              <a:rPr lang="fr-FR" sz="2000" i="1" dirty="0" smtClean="0"/>
              <a:t>J’ai parlé au prof. </a:t>
            </a:r>
            <a:r>
              <a:rPr lang="fr-FR" sz="2000" dirty="0" smtClean="0"/>
              <a:t>|</a:t>
            </a:r>
            <a:r>
              <a:rPr lang="fr-FR" sz="2000" i="1" dirty="0" smtClean="0"/>
              <a:t> Dupont. </a:t>
            </a:r>
            <a:r>
              <a:rPr lang="fr-FR" sz="2000" dirty="0" smtClean="0"/>
              <a:t>|</a:t>
            </a:r>
            <a:r>
              <a:rPr lang="fr-FR" sz="2000" i="1" dirty="0" smtClean="0"/>
              <a:t> Il était sympa.</a:t>
            </a:r>
          </a:p>
          <a:p>
            <a:pPr marL="0" indent="0" algn="ctr">
              <a:buNone/>
            </a:pPr>
            <a:r>
              <a:rPr lang="fr-FR" sz="2000" i="1" dirty="0" smtClean="0"/>
              <a:t>J’ai parlé au p</a:t>
            </a:r>
            <a:r>
              <a:rPr lang="fr-FR" sz="2000" i="1" dirty="0" smtClean="0"/>
              <a:t>rof. Dupont. </a:t>
            </a:r>
            <a:r>
              <a:rPr lang="fr-FR" sz="2000" dirty="0" smtClean="0"/>
              <a:t>|</a:t>
            </a:r>
            <a:r>
              <a:rPr lang="fr-FR" sz="2000" i="1" dirty="0" smtClean="0"/>
              <a:t> Il était sympa.</a:t>
            </a:r>
          </a:p>
          <a:p>
            <a:pPr marL="0" indent="0" algn="ctr">
              <a:buNone/>
            </a:pPr>
            <a:r>
              <a:rPr lang="fr-FR" sz="2000" i="1" dirty="0" smtClean="0"/>
              <a:t>J’ai parlé au prof. Il était sympa.</a:t>
            </a:r>
            <a:endParaRPr lang="fr-FR" sz="2000" i="1" dirty="0"/>
          </a:p>
        </p:txBody>
      </p:sp>
      <p:sp>
        <p:nvSpPr>
          <p:cNvPr id="3" name="Rectangle 2"/>
          <p:cNvSpPr/>
          <p:nvPr/>
        </p:nvSpPr>
        <p:spPr>
          <a:xfrm>
            <a:off x="6831109" y="1299877"/>
            <a:ext cx="5065055" cy="18646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RÈGLES POUR LA S</a:t>
            </a:r>
            <a:r>
              <a:rPr lang="hu-HU" sz="1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É</a:t>
            </a:r>
            <a:r>
              <a:rPr lang="fr-FR" sz="1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PARATION DES PHRASES</a:t>
            </a:r>
          </a:p>
          <a:p>
            <a:endParaRPr lang="en-GB" sz="16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POINT+ESPACE+MAJ =&gt; nouvelle phrase.</a:t>
            </a:r>
            <a:br>
              <a:rPr lang="en-GB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6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Sauf</a:t>
            </a:r>
            <a:r>
              <a:rPr lang="en-GB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</a:t>
            </a:r>
            <a:r>
              <a:rPr lang="en-GB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précédé</a:t>
            </a:r>
            <a:r>
              <a:rPr lang="en-GB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 “prof”.</a:t>
            </a:r>
            <a:br>
              <a:rPr lang="en-GB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6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???!!! </a:t>
            </a:r>
            <a:r>
              <a:rPr lang="en-GB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r>
              <a:rPr lang="en-GB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</a:t>
            </a:r>
            <a:endParaRPr lang="en-GB" sz="16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7553" y="3321011"/>
            <a:ext cx="11452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Une seule erreur en amont de la chaîne se propage en aval.</a:t>
            </a:r>
          </a:p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Une </a:t>
            </a:r>
            <a:r>
              <a:rPr lang="fr-FR" sz="2400" dirty="0"/>
              <a:t>phrase consiste en </a:t>
            </a:r>
            <a:r>
              <a:rPr lang="fr-FR" sz="2400" dirty="0" smtClean="0"/>
              <a:t>20 </a:t>
            </a:r>
            <a:r>
              <a:rPr lang="fr-FR" sz="2400" dirty="0"/>
              <a:t>mots en moyenne. Un seul mot </a:t>
            </a:r>
            <a:r>
              <a:rPr lang="fr-FR" sz="2400" dirty="0" smtClean="0"/>
              <a:t>mal-analysé</a:t>
            </a:r>
            <a:br>
              <a:rPr lang="fr-FR" sz="2400" dirty="0" smtClean="0"/>
            </a:br>
            <a:r>
              <a:rPr lang="fr-FR" sz="2400" dirty="0" smtClean="0"/>
              <a:t>peut </a:t>
            </a:r>
            <a:r>
              <a:rPr lang="fr-FR" sz="2400" dirty="0"/>
              <a:t>corrompre l’analyse de la phrase entière</a:t>
            </a:r>
            <a:r>
              <a:rPr lang="fr-FR" sz="2400" dirty="0" smtClean="0"/>
              <a:t>.</a:t>
            </a:r>
          </a:p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Dans le langage naturel, les exceptions et l’irrégularité sont omniprésentes.</a:t>
            </a:r>
          </a:p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Pas toujours besoin d’une analyse exhaustive, p. ex. pour décider si c’est du </a:t>
            </a:r>
            <a:r>
              <a:rPr lang="fr-FR" sz="2400" i="1" dirty="0" smtClean="0"/>
              <a:t>spam</a:t>
            </a:r>
            <a:r>
              <a:rPr lang="fr-F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706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Exemples de ressources symboliques utiles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7553" y="1056268"/>
            <a:ext cx="1145241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Dictionnaires morphologiques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200" dirty="0" err="1" smtClean="0"/>
              <a:t>UniMorph</a:t>
            </a:r>
            <a:r>
              <a:rPr lang="fr-FR" sz="2200" dirty="0" smtClean="0"/>
              <a:t> (inflexions, 169 langues) : </a:t>
            </a:r>
            <a:r>
              <a:rPr lang="fr-FR" sz="2200" dirty="0" smtClean="0">
                <a:hlinkClick r:id="rId2"/>
              </a:rPr>
              <a:t>https://github.com/unimorph/</a:t>
            </a:r>
            <a:r>
              <a:rPr lang="fr-FR" sz="2200" dirty="0" smtClean="0"/>
              <a:t> 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200" dirty="0" err="1" smtClean="0"/>
              <a:t>MorphyNet</a:t>
            </a:r>
            <a:r>
              <a:rPr lang="fr-FR" sz="2200" dirty="0" smtClean="0"/>
              <a:t> (dérivations + inflexions, 15 langues) : </a:t>
            </a:r>
            <a:r>
              <a:rPr lang="fr-FR" sz="2200" dirty="0" smtClean="0">
                <a:hlinkClick r:id="rId3"/>
              </a:rPr>
              <a:t>https://github.com/kbatsuren/MorphyNet</a:t>
            </a:r>
            <a:endParaRPr lang="fr-FR" sz="2200" dirty="0"/>
          </a:p>
          <a:p>
            <a:pPr marL="471488" lvl="1"/>
            <a:r>
              <a:rPr lang="fr-FR" sz="2200" dirty="0" smtClean="0"/>
              <a:t> </a:t>
            </a:r>
          </a:p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Sémantique lexicale : les lexiques des langues, enrichis par le sens des mots et d’autres informations linguistiques :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200" dirty="0" err="1" smtClean="0"/>
              <a:t>WordNet</a:t>
            </a:r>
            <a:r>
              <a:rPr lang="fr-FR" sz="2200" dirty="0" smtClean="0"/>
              <a:t> : </a:t>
            </a:r>
            <a:r>
              <a:rPr lang="fr-FR" sz="2200" dirty="0" smtClean="0">
                <a:hlinkClick r:id="rId4"/>
              </a:rPr>
              <a:t>http://wordnet.princeton.edu</a:t>
            </a:r>
            <a:r>
              <a:rPr lang="fr-FR" sz="2200" dirty="0" smtClean="0"/>
              <a:t> : plus de 100 mille mots de la langue anglaise ;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200" dirty="0" smtClean="0"/>
              <a:t>Universal </a:t>
            </a:r>
            <a:r>
              <a:rPr lang="fr-FR" sz="2200" dirty="0" err="1" smtClean="0"/>
              <a:t>Knowledge</a:t>
            </a:r>
            <a:r>
              <a:rPr lang="fr-FR" sz="2200" dirty="0" smtClean="0"/>
              <a:t> </a:t>
            </a:r>
            <a:r>
              <a:rPr lang="fr-FR" sz="2200" dirty="0" err="1" smtClean="0"/>
              <a:t>Core</a:t>
            </a:r>
            <a:r>
              <a:rPr lang="fr-FR" sz="2200" dirty="0" smtClean="0"/>
              <a:t> : </a:t>
            </a:r>
            <a:r>
              <a:rPr lang="fr-FR" sz="2200" dirty="0" smtClean="0">
                <a:hlinkClick r:id="rId5"/>
              </a:rPr>
              <a:t>http://ukc.datascientia.eu</a:t>
            </a:r>
            <a:r>
              <a:rPr lang="fr-FR" sz="2200" dirty="0" smtClean="0"/>
              <a:t> : les lexiques (incomplètes)</a:t>
            </a:r>
            <a:br>
              <a:rPr lang="fr-FR" sz="2200" dirty="0" smtClean="0"/>
            </a:br>
            <a:r>
              <a:rPr lang="fr-FR" sz="2200" dirty="0" smtClean="0"/>
              <a:t>de &gt;2000 langues, avec traductions et comparaisons entre langues.</a:t>
            </a:r>
          </a:p>
        </p:txBody>
      </p:sp>
    </p:spTree>
    <p:extLst>
      <p:ext uri="{BB962C8B-B14F-4D97-AF65-F5344CB8AC3E}">
        <p14:creationId xmlns:p14="http://schemas.microsoft.com/office/powerpoint/2010/main" val="139559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Méthodes statistiques fondées sur les corpus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7553" y="1056268"/>
            <a:ext cx="114524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Idée : obtenir des connaissances linguistiques à travers l’analyse automatique de corpus.</a:t>
            </a:r>
          </a:p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Verrous technologiques :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besoin de corpus de grande taille (milliers, millions, milliards de phrases) ;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besoin de puissance de calcul suffisante ;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400" dirty="0"/>
              <a:t>a</a:t>
            </a:r>
            <a:r>
              <a:rPr lang="fr-FR" sz="2400" dirty="0" smtClean="0"/>
              <a:t>vant Internet (années 2000), les corpus de grande taille étaient difficiles d’accès.</a:t>
            </a:r>
          </a:p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Ingénierie des corpus :</a:t>
            </a:r>
          </a:p>
          <a:p>
            <a:pPr marL="268288" indent="-2540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68288" indent="-2540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68288" indent="-2540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68288" indent="-2540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400" dirty="0" err="1" smtClean="0">
                <a:solidFill>
                  <a:srgbClr val="0070C0"/>
                </a:solidFill>
              </a:rPr>
              <a:t>pré-traitement</a:t>
            </a:r>
            <a:r>
              <a:rPr lang="fr-FR" sz="2400" dirty="0" smtClean="0">
                <a:solidFill>
                  <a:srgbClr val="0070C0"/>
                </a:solidFill>
              </a:rPr>
              <a:t> : </a:t>
            </a:r>
            <a:r>
              <a:rPr lang="fr-FR" sz="2400" dirty="0" smtClean="0"/>
              <a:t>segmentation de phrases et de tokens, gestion de « caractères spéciaux », passage en minuscules, élimination de mots « inutiles », etc. ;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70C0"/>
                </a:solidFill>
              </a:rPr>
              <a:t>annotation : </a:t>
            </a:r>
            <a:r>
              <a:rPr lang="fr-FR" sz="2400" dirty="0" smtClean="0"/>
              <a:t>enrichissement par des informations linguistiques.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994752" y="3582767"/>
            <a:ext cx="1475229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err="1" smtClean="0"/>
              <a:t>Pré-traitement</a:t>
            </a:r>
            <a:endParaRPr lang="it-IT" dirty="0"/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3640339" y="3867726"/>
            <a:ext cx="354413" cy="1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7839799" y="3574898"/>
            <a:ext cx="1246094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smtClean="0"/>
              <a:t>Annotation</a:t>
            </a:r>
            <a:endParaRPr lang="it-IT" dirty="0"/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5469981" y="3867726"/>
            <a:ext cx="305648" cy="1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091752" y="3853719"/>
            <a:ext cx="349624" cy="1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49941" y="3677102"/>
            <a:ext cx="2284539" cy="36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corpus à l’état brut</a:t>
            </a:r>
            <a:endParaRPr lang="it-IT" dirty="0"/>
          </a:p>
        </p:txBody>
      </p:sp>
      <p:sp>
        <p:nvSpPr>
          <p:cNvPr id="12" name="TextBox 11"/>
          <p:cNvSpPr txBox="1"/>
          <p:nvPr/>
        </p:nvSpPr>
        <p:spPr>
          <a:xfrm>
            <a:off x="9429895" y="3669052"/>
            <a:ext cx="1570501" cy="377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corpus annoté</a:t>
            </a:r>
            <a:endParaRPr lang="it-IT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574048" y="3851807"/>
            <a:ext cx="305648" cy="1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61300" y="3679991"/>
            <a:ext cx="1781697" cy="366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corpus </a:t>
            </a:r>
            <a:r>
              <a:rPr lang="fr-FR" dirty="0" err="1" smtClean="0"/>
              <a:t>pré-traité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14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TF</a:t>
            </a:r>
            <a:r>
              <a:rPr lang="fr-FR" dirty="0">
                <a:solidFill>
                  <a:srgbClr val="0070C0"/>
                </a:solidFill>
              </a:rPr>
              <a:t>–</a:t>
            </a:r>
            <a:r>
              <a:rPr lang="fr-FR" dirty="0" smtClean="0">
                <a:solidFill>
                  <a:srgbClr val="0070C0"/>
                </a:solidFill>
              </a:rPr>
              <a:t>IDF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7553" y="1056268"/>
            <a:ext cx="116259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Le </a:t>
            </a:r>
            <a:r>
              <a:rPr lang="fr-FR" sz="2400" dirty="0" smtClean="0">
                <a:solidFill>
                  <a:srgbClr val="0070C0"/>
                </a:solidFill>
              </a:rPr>
              <a:t>TF</a:t>
            </a:r>
            <a:r>
              <a:rPr lang="fr-FR" sz="2400" dirty="0" smtClean="0">
                <a:solidFill>
                  <a:srgbClr val="0070C0"/>
                </a:solidFill>
              </a:rPr>
              <a:t>–</a:t>
            </a:r>
            <a:r>
              <a:rPr lang="fr-FR" sz="2400" dirty="0" smtClean="0">
                <a:solidFill>
                  <a:srgbClr val="0070C0"/>
                </a:solidFill>
              </a:rPr>
              <a:t>IDF (</a:t>
            </a:r>
            <a:r>
              <a:rPr lang="fr-FR" sz="2400" dirty="0" err="1" smtClean="0">
                <a:solidFill>
                  <a:srgbClr val="0070C0"/>
                </a:solidFill>
              </a:rPr>
              <a:t>Term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err="1" smtClean="0">
                <a:solidFill>
                  <a:srgbClr val="0070C0"/>
                </a:solidFill>
              </a:rPr>
              <a:t>Frequency</a:t>
            </a:r>
            <a:r>
              <a:rPr lang="fr-FR" sz="2400" dirty="0" smtClean="0">
                <a:solidFill>
                  <a:srgbClr val="0070C0"/>
                </a:solidFill>
              </a:rPr>
              <a:t>–Inverse Document </a:t>
            </a:r>
            <a:r>
              <a:rPr lang="fr-FR" sz="2400" dirty="0" err="1" smtClean="0">
                <a:solidFill>
                  <a:srgbClr val="0070C0"/>
                </a:solidFill>
              </a:rPr>
              <a:t>Frequency</a:t>
            </a:r>
            <a:r>
              <a:rPr lang="fr-FR" sz="2400" dirty="0" smtClean="0">
                <a:solidFill>
                  <a:srgbClr val="0070C0"/>
                </a:solidFill>
              </a:rPr>
              <a:t>)</a:t>
            </a:r>
            <a:r>
              <a:rPr lang="fr-FR" sz="2400" dirty="0" smtClean="0"/>
              <a:t> est une mesure statistique</a:t>
            </a:r>
            <a:br>
              <a:rPr lang="fr-FR" sz="2400" dirty="0" smtClean="0"/>
            </a:br>
            <a:r>
              <a:rPr lang="fr-FR" sz="2400" dirty="0" smtClean="0"/>
              <a:t>de l’importance d’un terme au sein d’un corpus de documents.</a:t>
            </a:r>
          </a:p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Usages :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70C0"/>
                </a:solidFill>
              </a:rPr>
              <a:t>extraction de mots clés :</a:t>
            </a:r>
            <a:r>
              <a:rPr lang="fr-FR" sz="2400" dirty="0" smtClean="0"/>
              <a:t> trouver les termes qui caractérisent le mieux un document ;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70C0"/>
                </a:solidFill>
              </a:rPr>
              <a:t>recherche de l’information : </a:t>
            </a:r>
            <a:r>
              <a:rPr lang="fr-FR" sz="2400" dirty="0" smtClean="0"/>
              <a:t>quelles sont les pages Web qui correspondent le mieux</a:t>
            </a:r>
            <a:br>
              <a:rPr lang="fr-FR" sz="2400" dirty="0" smtClean="0"/>
            </a:br>
            <a:r>
              <a:rPr lang="fr-FR" sz="2400" dirty="0" smtClean="0"/>
              <a:t>aux termes de la requête ?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70C0"/>
                </a:solidFill>
              </a:rPr>
              <a:t>détection de spam : </a:t>
            </a:r>
            <a:r>
              <a:rPr lang="fr-FR" sz="2400" dirty="0" smtClean="0"/>
              <a:t>quelles sont les termes les plus souvent utilisés dans les messages indésirables ?</a:t>
            </a:r>
          </a:p>
          <a:p>
            <a:pPr marL="268288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Idée #1 : quels sont les mots qui apparaissent le plus souvent dans le document ?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on suppose avoir segmenté les mots préalablement ;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dans chaque document </a:t>
            </a:r>
            <a:r>
              <a:rPr lang="fr-FR" sz="2400" i="1" dirty="0" smtClean="0"/>
              <a:t>d</a:t>
            </a:r>
            <a:r>
              <a:rPr lang="fr-FR" sz="2400" dirty="0" smtClean="0"/>
              <a:t> de notre corpus</a:t>
            </a:r>
            <a:r>
              <a:rPr lang="fr-FR" sz="2400" i="1" dirty="0" smtClean="0"/>
              <a:t> D</a:t>
            </a:r>
            <a:r>
              <a:rPr lang="fr-FR" sz="2400" dirty="0" smtClean="0"/>
              <a:t>, on compte le nombre d’occurrences </a:t>
            </a:r>
            <a:r>
              <a:rPr lang="fr-FR" sz="2400" i="1" dirty="0" smtClean="0"/>
              <a:t>f </a:t>
            </a:r>
            <a:br>
              <a:rPr lang="fr-FR" sz="2400" i="1" dirty="0" smtClean="0"/>
            </a:br>
            <a:r>
              <a:rPr lang="fr-FR" sz="2400" dirty="0" smtClean="0"/>
              <a:t>de chaque mot unique (on laisse tomber les déclinaisons, les conjugaisons, etc.)</a:t>
            </a:r>
            <a:br>
              <a:rPr lang="fr-FR" sz="2400" dirty="0" smtClean="0"/>
            </a:br>
            <a:r>
              <a:rPr lang="fr-FR" sz="2400" dirty="0" smtClean="0"/>
              <a:t>et on retient les mots les plus pertinents ;</a:t>
            </a:r>
          </a:p>
          <a:p>
            <a:pPr marL="725488" lvl="1" indent="-254000">
              <a:buFont typeface="Arial" panose="020B0604020202020204" pitchFamily="34" charset="0"/>
              <a:buChar char="•"/>
            </a:pPr>
            <a:r>
              <a:rPr lang="fr-FR" sz="2400" dirty="0" smtClean="0"/>
              <a:t>pour ne pas pénaliser les documents courts, on normalise par le nombre de mots.</a:t>
            </a:r>
          </a:p>
        </p:txBody>
      </p:sp>
    </p:spTree>
    <p:extLst>
      <p:ext uri="{BB962C8B-B14F-4D97-AF65-F5344CB8AC3E}">
        <p14:creationId xmlns:p14="http://schemas.microsoft.com/office/powerpoint/2010/main" val="9272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TF</a:t>
            </a:r>
            <a:r>
              <a:rPr lang="fr-FR" dirty="0" smtClean="0">
                <a:solidFill>
                  <a:srgbClr val="0070C0"/>
                </a:solidFill>
              </a:rPr>
              <a:t>–</a:t>
            </a:r>
            <a:r>
              <a:rPr lang="fr-FR" dirty="0" smtClean="0">
                <a:solidFill>
                  <a:srgbClr val="0070C0"/>
                </a:solidFill>
              </a:rPr>
              <a:t>IDF</a:t>
            </a:r>
            <a:endParaRPr lang="fr-FR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67553" y="1056268"/>
                <a:ext cx="11625973" cy="2355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288"/>
                <a:r>
                  <a:rPr lang="fr-FR" sz="2400" dirty="0" smtClean="0"/>
                  <a:t>Si </a:t>
                </a:r>
                <a:r>
                  <a:rPr lang="fr-FR" sz="2400" i="1" dirty="0" smtClean="0"/>
                  <a:t>f</a:t>
                </a:r>
                <a:r>
                  <a:rPr lang="fr-FR" sz="2400" dirty="0" smtClean="0"/>
                  <a:t> signifie le nombre d’occurrences d’u</a:t>
                </a:r>
                <a:r>
                  <a:rPr lang="fr-FR" sz="2400" dirty="0" smtClean="0"/>
                  <a:t>n terme </a:t>
                </a:r>
                <a:r>
                  <a:rPr lang="fr-FR" sz="2400" i="1" dirty="0" smtClean="0"/>
                  <a:t>t</a:t>
                </a:r>
                <a:r>
                  <a:rPr lang="fr-FR" sz="2400" dirty="0" smtClean="0"/>
                  <a:t> au sein d’un document </a:t>
                </a:r>
                <a:r>
                  <a:rPr lang="fr-FR" sz="2400" i="1" dirty="0" smtClean="0"/>
                  <a:t>d</a:t>
                </a:r>
                <a:r>
                  <a:rPr lang="fr-FR" sz="2400" dirty="0" smtClean="0"/>
                  <a:t> au sein de notre corpus </a:t>
                </a:r>
                <a:r>
                  <a:rPr lang="fr-FR" sz="2400" i="1" dirty="0" smtClean="0"/>
                  <a:t>D</a:t>
                </a:r>
                <a:r>
                  <a:rPr lang="fr-FR" sz="2400" dirty="0" smtClean="0"/>
                  <a:t>, alors le </a:t>
                </a:r>
                <a:r>
                  <a:rPr lang="fr-FR" sz="2400" dirty="0" err="1" smtClean="0"/>
                  <a:t>Term</a:t>
                </a:r>
                <a:r>
                  <a:rPr lang="fr-FR" sz="2400" dirty="0" smtClean="0"/>
                  <a:t> </a:t>
                </a:r>
                <a:r>
                  <a:rPr lang="fr-FR" sz="2400" dirty="0" err="1" smtClean="0"/>
                  <a:t>Frequency</a:t>
                </a:r>
                <a:r>
                  <a:rPr lang="fr-FR" sz="2400" dirty="0" smtClean="0"/>
                  <a:t> se calcule comme suit :</a:t>
                </a:r>
              </a:p>
              <a:p>
                <a:pPr marL="1428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tf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fr-FR" sz="2400" dirty="0" smtClean="0"/>
              </a:p>
              <a:p>
                <a:pPr marL="14288"/>
                <a:endParaRPr lang="fr-FR" sz="2400" dirty="0" smtClean="0"/>
              </a:p>
              <a:p>
                <a:pPr marL="268288" indent="-254000">
                  <a:buFont typeface="Arial" panose="020B0604020202020204" pitchFamily="34" charset="0"/>
                  <a:buChar char="•"/>
                </a:pPr>
                <a:r>
                  <a:rPr lang="fr-FR" sz="2400" dirty="0" smtClean="0"/>
                  <a:t>Problème :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53" y="1056268"/>
                <a:ext cx="11625973" cy="2355453"/>
              </a:xfrm>
              <a:prstGeom prst="rect">
                <a:avLst/>
              </a:prstGeom>
              <a:blipFill>
                <a:blip r:embed="rId2"/>
                <a:stretch>
                  <a:fillRect l="-682" t="-2067" b="-4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326" y="3036042"/>
            <a:ext cx="6163586" cy="35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TF</a:t>
            </a:r>
            <a:r>
              <a:rPr lang="fr-FR" dirty="0" smtClean="0">
                <a:solidFill>
                  <a:srgbClr val="0070C0"/>
                </a:solidFill>
              </a:rPr>
              <a:t>–</a:t>
            </a:r>
            <a:r>
              <a:rPr lang="fr-FR" dirty="0" smtClean="0">
                <a:solidFill>
                  <a:srgbClr val="0070C0"/>
                </a:solidFill>
              </a:rPr>
              <a:t>IDF</a:t>
            </a:r>
            <a:endParaRPr lang="fr-FR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67553" y="1056268"/>
                <a:ext cx="11625973" cy="559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288"/>
                <a:r>
                  <a:rPr lang="fr-FR" sz="2200" dirty="0" smtClean="0"/>
                  <a:t>Idée #2 : donner préférence aux termes spécifiques au document.</a:t>
                </a:r>
              </a:p>
              <a:p>
                <a:pPr marL="14288"/>
                <a:endParaRPr lang="fr-FR" sz="2200" dirty="0" smtClean="0"/>
              </a:p>
              <a:p>
                <a:pPr marL="14288"/>
                <a:r>
                  <a:rPr lang="fr-FR" sz="2200" dirty="0" smtClean="0"/>
                  <a:t>Si </a:t>
                </a:r>
                <a:r>
                  <a:rPr lang="fr-FR" sz="2200" i="1" dirty="0" smtClean="0"/>
                  <a:t>D</a:t>
                </a:r>
                <a:r>
                  <a:rPr lang="fr-FR" sz="2200" dirty="0" smtClean="0"/>
                  <a:t> signifie l’ensemble de documents dans notre corpus,</a:t>
                </a:r>
                <a:r>
                  <a:rPr lang="fr-FR" sz="2200" dirty="0" smtClean="0"/>
                  <a:t> alors l’</a:t>
                </a:r>
                <a:r>
                  <a:rPr lang="fr-FR" sz="2200" i="1" dirty="0" smtClean="0"/>
                  <a:t>Inverse Document </a:t>
                </a:r>
                <a:r>
                  <a:rPr lang="fr-FR" sz="2200" i="1" dirty="0" err="1" smtClean="0"/>
                  <a:t>Frequency</a:t>
                </a:r>
                <a:r>
                  <a:rPr lang="fr-FR" sz="2200" dirty="0" smtClean="0"/>
                  <a:t> d’un terme </a:t>
                </a:r>
                <a:r>
                  <a:rPr lang="fr-FR" sz="2200" i="1" dirty="0" smtClean="0"/>
                  <a:t>t</a:t>
                </a:r>
                <a:r>
                  <a:rPr lang="fr-FR" sz="2200" dirty="0" smtClean="0"/>
                  <a:t> se calcule comme suit :</a:t>
                </a:r>
              </a:p>
              <a:p>
                <a:pPr marL="1428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20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fr-FR" sz="22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fr-FR" sz="2200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22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1+|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∀</m:t>
                                  </m:r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fr-FR" sz="2200" dirty="0" smtClean="0"/>
              </a:p>
              <a:p>
                <a:pPr marL="14288"/>
                <a:endParaRPr lang="fr-FR" sz="2200" dirty="0" smtClean="0"/>
              </a:p>
              <a:p>
                <a:pPr marL="14288"/>
                <a:r>
                  <a:rPr lang="fr-FR" sz="2200" dirty="0" smtClean="0"/>
                  <a:t>En supposant un logarithme à base 10 :</a:t>
                </a:r>
              </a:p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200" dirty="0" smtClean="0"/>
                  <a:t>Si </a:t>
                </a:r>
                <a:r>
                  <a:rPr lang="fr-FR" sz="2200" i="1" dirty="0" smtClean="0"/>
                  <a:t>t</a:t>
                </a:r>
                <a:r>
                  <a:rPr lang="fr-FR" sz="2200" dirty="0" smtClean="0"/>
                  <a:t> apparaît dans tous les documents : </a:t>
                </a:r>
                <a:r>
                  <a:rPr lang="fr-FR" sz="2200" dirty="0" err="1" smtClean="0"/>
                  <a:t>idf</a:t>
                </a:r>
                <a:r>
                  <a:rPr lang="fr-FR" sz="2200" dirty="0" smtClean="0"/>
                  <a:t>(</a:t>
                </a:r>
                <a:r>
                  <a:rPr lang="fr-FR" sz="2200" i="1" dirty="0" smtClean="0"/>
                  <a:t>t</a:t>
                </a:r>
                <a:r>
                  <a:rPr lang="fr-FR" sz="2200" dirty="0" smtClean="0"/>
                  <a:t>) = log 1 = 0.</a:t>
                </a:r>
              </a:p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200" dirty="0" smtClean="0"/>
                  <a:t>Si </a:t>
                </a:r>
                <a:r>
                  <a:rPr lang="fr-FR" sz="2200" i="1" dirty="0" smtClean="0"/>
                  <a:t>t</a:t>
                </a:r>
                <a:r>
                  <a:rPr lang="fr-FR" sz="2200" dirty="0" smtClean="0"/>
                  <a:t> apparaît dans 50% des documents : </a:t>
                </a:r>
                <a:r>
                  <a:rPr lang="fr-FR" sz="2200" dirty="0" err="1" smtClean="0"/>
                  <a:t>idf</a:t>
                </a:r>
                <a:r>
                  <a:rPr lang="fr-FR" sz="2200" dirty="0" smtClean="0"/>
                  <a:t>(</a:t>
                </a:r>
                <a:r>
                  <a:rPr lang="fr-FR" sz="2200" i="1" dirty="0" smtClean="0"/>
                  <a:t>t</a:t>
                </a:r>
                <a:r>
                  <a:rPr lang="fr-FR" sz="2200" dirty="0" smtClean="0"/>
                  <a:t>) ≈ log 2 = 0,301.</a:t>
                </a:r>
              </a:p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200" dirty="0" smtClean="0"/>
                  <a:t>Si </a:t>
                </a:r>
                <a:r>
                  <a:rPr lang="fr-FR" sz="2200" i="1" dirty="0" smtClean="0"/>
                  <a:t>t</a:t>
                </a:r>
                <a:r>
                  <a:rPr lang="fr-FR" sz="2200" dirty="0" smtClean="0"/>
                  <a:t> apparaît dans 10% des documents : </a:t>
                </a:r>
                <a:r>
                  <a:rPr lang="fr-FR" sz="2200" dirty="0" err="1" smtClean="0"/>
                  <a:t>idf</a:t>
                </a:r>
                <a:r>
                  <a:rPr lang="fr-FR" sz="2200" dirty="0" smtClean="0"/>
                  <a:t>(</a:t>
                </a:r>
                <a:r>
                  <a:rPr lang="fr-FR" sz="2200" i="1" dirty="0" smtClean="0"/>
                  <a:t>t</a:t>
                </a:r>
                <a:r>
                  <a:rPr lang="fr-FR" sz="2200" dirty="0" smtClean="0"/>
                  <a:t>) ≈ log 10 = 1.</a:t>
                </a:r>
              </a:p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200" dirty="0" smtClean="0"/>
                  <a:t>Si </a:t>
                </a:r>
                <a:r>
                  <a:rPr lang="fr-FR" sz="2200" i="1" dirty="0" smtClean="0"/>
                  <a:t>t</a:t>
                </a:r>
                <a:r>
                  <a:rPr lang="fr-FR" sz="2200" dirty="0" smtClean="0"/>
                  <a:t> apparaît dans 1% des documents :   </a:t>
                </a:r>
                <a:r>
                  <a:rPr lang="fr-FR" sz="2200" dirty="0" err="1" smtClean="0"/>
                  <a:t>idf</a:t>
                </a:r>
                <a:r>
                  <a:rPr lang="fr-FR" sz="2200" dirty="0" smtClean="0"/>
                  <a:t>(</a:t>
                </a:r>
                <a:r>
                  <a:rPr lang="fr-FR" sz="2200" i="1" dirty="0" smtClean="0"/>
                  <a:t>t</a:t>
                </a:r>
                <a:r>
                  <a:rPr lang="fr-FR" sz="2200" dirty="0" smtClean="0"/>
                  <a:t>) ≈ log 100 = 2.</a:t>
                </a:r>
              </a:p>
              <a:p>
                <a:pPr marL="14288"/>
                <a:endParaRPr lang="fr-FR" sz="2200" dirty="0"/>
              </a:p>
              <a:p>
                <a:pPr marL="1428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200" b="1" i="0" smtClean="0">
                          <a:latin typeface="Cambria Math" panose="02040503050406030204" pitchFamily="18" charset="0"/>
                        </a:rPr>
                        <m:t>tfidf</m:t>
                      </m:r>
                      <m:d>
                        <m:dPr>
                          <m:ctrlPr>
                            <a:rPr lang="fr-FR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2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fr-FR" sz="2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2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fr-FR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2200" b="1" i="0" smtClean="0">
                          <a:latin typeface="Cambria Math" panose="02040503050406030204" pitchFamily="18" charset="0"/>
                        </a:rPr>
                        <m:t>tf</m:t>
                      </m:r>
                      <m:d>
                        <m:dPr>
                          <m:ctrlPr>
                            <a:rPr lang="fr-FR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2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fr-FR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fr-FR" sz="2200" b="1" i="0" smtClean="0">
                          <a:latin typeface="Cambria Math" panose="02040503050406030204" pitchFamily="18" charset="0"/>
                        </a:rPr>
                        <m:t>idf</m:t>
                      </m:r>
                      <m:r>
                        <a:rPr lang="fr-FR" sz="2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fr-FR" sz="2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2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fr-FR" sz="2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200" b="1" dirty="0" smtClean="0"/>
              </a:p>
              <a:p>
                <a:pPr marL="14288" algn="ctr"/>
                <a:endParaRPr lang="fr-FR" sz="2400" b="1" dirty="0" smtClean="0"/>
              </a:p>
              <a:p>
                <a:pPr marL="14288"/>
                <a:r>
                  <a:rPr lang="fr-FR" sz="2400" dirty="0" smtClean="0"/>
                  <a:t>Démonstrateur (anglais) : </a:t>
                </a:r>
                <a:r>
                  <a:rPr lang="fr-FR" sz="2400" dirty="0" smtClean="0">
                    <a:hlinkClick r:id="rId2"/>
                  </a:rPr>
                  <a:t>https://demonstrations.wolfram.com/TermWeightingWithTFIDF/</a:t>
                </a:r>
                <a:r>
                  <a:rPr lang="fr-FR" sz="2400" dirty="0" smtClean="0"/>
                  <a:t> </a:t>
                </a:r>
                <a:endParaRPr lang="fr-FR" sz="2400" dirty="0" smtClean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53" y="1056268"/>
                <a:ext cx="11625973" cy="5593711"/>
              </a:xfrm>
              <a:prstGeom prst="rect">
                <a:avLst/>
              </a:prstGeom>
              <a:blipFill>
                <a:blip r:embed="rId3"/>
                <a:stretch>
                  <a:fillRect l="-682" t="-654" b="-15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77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Détection de </a:t>
            </a:r>
            <a:r>
              <a:rPr lang="fr-FR" i="1" dirty="0" smtClean="0">
                <a:solidFill>
                  <a:srgbClr val="0070C0"/>
                </a:solidFill>
              </a:rPr>
              <a:t>spam</a:t>
            </a:r>
            <a:endParaRPr lang="fr-FR" i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7553" y="1056268"/>
            <a:ext cx="1162597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42900">
              <a:buFont typeface="Arial" panose="020B0604020202020204" pitchFamily="34" charset="0"/>
              <a:buChar char="•"/>
            </a:pPr>
            <a:r>
              <a:rPr lang="fr-FR" sz="2200" dirty="0" smtClean="0"/>
              <a:t>On arrive désormais à caractériser des documents à l’aide des termes y apparaissant.</a:t>
            </a:r>
          </a:p>
          <a:p>
            <a:pPr marL="357188" indent="-342900">
              <a:buFont typeface="Arial" panose="020B0604020202020204" pitchFamily="34" charset="0"/>
              <a:buChar char="•"/>
            </a:pPr>
            <a:r>
              <a:rPr lang="fr-FR" sz="2200" dirty="0" smtClean="0"/>
              <a:t>Idée : utiliser cette méthode pour distinguer entre messages authentiques et indésirables.</a:t>
            </a:r>
            <a:endParaRPr lang="fr-FR" sz="2200" dirty="0"/>
          </a:p>
          <a:p>
            <a:pPr marL="14288"/>
            <a:endParaRPr lang="fr-FR" sz="2400" dirty="0" smtClean="0"/>
          </a:p>
          <a:p>
            <a:pPr marL="14288"/>
            <a:endParaRPr lang="fr-FR" sz="2400" dirty="0" smtClean="0"/>
          </a:p>
          <a:p>
            <a:pPr marL="14288" algn="ctr"/>
            <a:endParaRPr lang="fr-FR" sz="2400" dirty="0" smtClean="0"/>
          </a:p>
          <a:p>
            <a:pPr marL="14288" algn="ctr"/>
            <a:endParaRPr lang="fr-FR" sz="2400" dirty="0"/>
          </a:p>
          <a:p>
            <a:pPr marL="14288" algn="ctr"/>
            <a:endParaRPr lang="fr-FR" sz="2400" dirty="0"/>
          </a:p>
          <a:p>
            <a:pPr marL="357188" indent="-342900">
              <a:buFont typeface="Arial" panose="020B0604020202020204" pitchFamily="34" charset="0"/>
              <a:buChar char="•"/>
            </a:pPr>
            <a:r>
              <a:rPr lang="fr-FR" sz="2200" dirty="0" smtClean="0"/>
              <a:t>Pour émettre une prédiction, on recourt à l’apprentissage automatique :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16582" y="2262967"/>
            <a:ext cx="11726207" cy="646331"/>
            <a:chOff x="216582" y="2262967"/>
            <a:chExt cx="11726207" cy="646331"/>
          </a:xfrm>
        </p:grpSpPr>
        <p:sp>
          <p:nvSpPr>
            <p:cNvPr id="5" name="Rounded Rectangle 4"/>
            <p:cNvSpPr/>
            <p:nvPr/>
          </p:nvSpPr>
          <p:spPr>
            <a:xfrm>
              <a:off x="4943513" y="2296228"/>
              <a:ext cx="1659305" cy="5737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dirty="0" smtClean="0"/>
                <a:t>Calcul</a:t>
              </a:r>
              <a:br>
                <a:rPr lang="fr-FR" dirty="0" smtClean="0"/>
              </a:br>
              <a:r>
                <a:rPr lang="fr-FR" dirty="0" smtClean="0"/>
                <a:t>TF-IDF</a:t>
              </a:r>
              <a:endParaRPr lang="it-IT" dirty="0"/>
            </a:p>
          </p:txBody>
        </p:sp>
        <p:cxnSp>
          <p:nvCxnSpPr>
            <p:cNvPr id="6" name="Straight Arrow Connector 5"/>
            <p:cNvCxnSpPr>
              <a:stCxn id="10" idx="3"/>
              <a:endCxn id="5" idx="1"/>
            </p:cNvCxnSpPr>
            <p:nvPr/>
          </p:nvCxnSpPr>
          <p:spPr>
            <a:xfrm flipV="1">
              <a:off x="4561369" y="2583099"/>
              <a:ext cx="382144" cy="30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8849890" y="2288359"/>
              <a:ext cx="1573628" cy="5737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dirty="0" smtClean="0"/>
                <a:t>Prédiction</a:t>
              </a:r>
              <a:endParaRPr lang="it-IT" dirty="0"/>
            </a:p>
          </p:txBody>
        </p:sp>
        <p:cxnSp>
          <p:nvCxnSpPr>
            <p:cNvPr id="8" name="Straight Arrow Connector 7"/>
            <p:cNvCxnSpPr>
              <a:stCxn id="5" idx="3"/>
              <a:endCxn id="13" idx="1"/>
            </p:cNvCxnSpPr>
            <p:nvPr/>
          </p:nvCxnSpPr>
          <p:spPr>
            <a:xfrm flipV="1">
              <a:off x="6602818" y="2581989"/>
              <a:ext cx="404035" cy="11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3"/>
              <a:endCxn id="11" idx="1"/>
            </p:cNvCxnSpPr>
            <p:nvPr/>
          </p:nvCxnSpPr>
          <p:spPr>
            <a:xfrm flipV="1">
              <a:off x="10423518" y="2571203"/>
              <a:ext cx="335442" cy="40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092621" y="2262967"/>
              <a:ext cx="146874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MESSAGE PR</a:t>
              </a:r>
              <a:r>
                <a:rPr lang="hu-HU" dirty="0" smtClean="0"/>
                <a:t>É</a:t>
              </a:r>
              <a:r>
                <a:rPr lang="fr-FR" dirty="0" smtClean="0"/>
                <a:t>-TRAIT</a:t>
              </a:r>
              <a:r>
                <a:rPr lang="hu-HU" dirty="0" smtClean="0"/>
                <a:t>É</a:t>
              </a:r>
              <a:endParaRPr lang="it-IT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758960" y="2382512"/>
              <a:ext cx="1183829" cy="377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smtClean="0"/>
                <a:t>OUI/NON</a:t>
              </a:r>
              <a:endParaRPr lang="it-IT" dirty="0"/>
            </a:p>
          </p:txBody>
        </p:sp>
        <p:cxnSp>
          <p:nvCxnSpPr>
            <p:cNvPr id="12" name="Straight Arrow Connector 11"/>
            <p:cNvCxnSpPr>
              <a:stCxn id="13" idx="3"/>
              <a:endCxn id="7" idx="1"/>
            </p:cNvCxnSpPr>
            <p:nvPr/>
          </p:nvCxnSpPr>
          <p:spPr>
            <a:xfrm flipV="1">
              <a:off x="8488443" y="2575230"/>
              <a:ext cx="361447" cy="675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006853" y="2393452"/>
              <a:ext cx="1481590" cy="377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TERMES</a:t>
              </a:r>
              <a:endParaRPr lang="it-IT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667846" y="2299663"/>
              <a:ext cx="1108196" cy="5737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dirty="0" err="1" smtClean="0"/>
                <a:t>Pré-traitement</a:t>
              </a:r>
              <a:endParaRPr lang="it-IT" dirty="0"/>
            </a:p>
          </p:txBody>
        </p:sp>
        <p:cxnSp>
          <p:nvCxnSpPr>
            <p:cNvPr id="47" name="Straight Arrow Connector 46"/>
            <p:cNvCxnSpPr>
              <a:stCxn id="49" idx="3"/>
              <a:endCxn id="46" idx="1"/>
            </p:cNvCxnSpPr>
            <p:nvPr/>
          </p:nvCxnSpPr>
          <p:spPr>
            <a:xfrm>
              <a:off x="1362198" y="2580727"/>
              <a:ext cx="305648" cy="580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3"/>
              <a:endCxn id="10" idx="1"/>
            </p:cNvCxnSpPr>
            <p:nvPr/>
          </p:nvCxnSpPr>
          <p:spPr>
            <a:xfrm flipV="1">
              <a:off x="2776042" y="2586133"/>
              <a:ext cx="316579" cy="4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16582" y="2390928"/>
              <a:ext cx="1145616" cy="379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MESSAGE</a:t>
              </a:r>
              <a:endParaRPr lang="it-IT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16581" y="4358592"/>
            <a:ext cx="11903701" cy="653245"/>
            <a:chOff x="216581" y="4358592"/>
            <a:chExt cx="11903701" cy="653245"/>
          </a:xfrm>
        </p:grpSpPr>
        <p:sp>
          <p:nvSpPr>
            <p:cNvPr id="14" name="Rounded Rectangle 13"/>
            <p:cNvSpPr/>
            <p:nvPr/>
          </p:nvSpPr>
          <p:spPr>
            <a:xfrm>
              <a:off x="4943513" y="4402757"/>
              <a:ext cx="1659305" cy="5737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dirty="0" smtClean="0"/>
                <a:t>Extraction</a:t>
              </a:r>
              <a:br>
                <a:rPr lang="fr-FR" dirty="0" smtClean="0"/>
              </a:br>
              <a:r>
                <a:rPr lang="fr-FR" dirty="0" smtClean="0"/>
                <a:t>de propriétés</a:t>
              </a:r>
              <a:endParaRPr lang="it-IT" dirty="0"/>
            </a:p>
          </p:txBody>
        </p:sp>
        <p:cxnSp>
          <p:nvCxnSpPr>
            <p:cNvPr id="15" name="Straight Arrow Connector 14"/>
            <p:cNvCxnSpPr>
              <a:stCxn id="30" idx="3"/>
              <a:endCxn id="14" idx="1"/>
            </p:cNvCxnSpPr>
            <p:nvPr/>
          </p:nvCxnSpPr>
          <p:spPr>
            <a:xfrm>
              <a:off x="4677763" y="4688672"/>
              <a:ext cx="265750" cy="95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8849890" y="4394888"/>
              <a:ext cx="1573628" cy="5737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dirty="0" smtClean="0"/>
                <a:t>Apprentissage automatique</a:t>
              </a:r>
              <a:endParaRPr lang="it-IT" dirty="0"/>
            </a:p>
          </p:txBody>
        </p:sp>
        <p:cxnSp>
          <p:nvCxnSpPr>
            <p:cNvPr id="17" name="Straight Arrow Connector 16"/>
            <p:cNvCxnSpPr>
              <a:stCxn id="14" idx="3"/>
              <a:endCxn id="22" idx="1"/>
            </p:cNvCxnSpPr>
            <p:nvPr/>
          </p:nvCxnSpPr>
          <p:spPr>
            <a:xfrm flipV="1">
              <a:off x="6602818" y="4681758"/>
              <a:ext cx="403974" cy="78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6" idx="3"/>
              <a:endCxn id="20" idx="1"/>
            </p:cNvCxnSpPr>
            <p:nvPr/>
          </p:nvCxnSpPr>
          <p:spPr>
            <a:xfrm flipV="1">
              <a:off x="10423518" y="4673707"/>
              <a:ext cx="335442" cy="805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0758960" y="4489041"/>
              <a:ext cx="136132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PR</a:t>
              </a:r>
              <a:r>
                <a:rPr lang="hu-HU" dirty="0" smtClean="0"/>
                <a:t>É</a:t>
              </a:r>
              <a:r>
                <a:rPr lang="fr-FR" dirty="0" smtClean="0"/>
                <a:t>DICTION</a:t>
              </a:r>
              <a:endParaRPr lang="it-IT" dirty="0"/>
            </a:p>
          </p:txBody>
        </p:sp>
        <p:cxnSp>
          <p:nvCxnSpPr>
            <p:cNvPr id="21" name="Straight Arrow Connector 20"/>
            <p:cNvCxnSpPr>
              <a:stCxn id="22" idx="3"/>
              <a:endCxn id="16" idx="1"/>
            </p:cNvCxnSpPr>
            <p:nvPr/>
          </p:nvCxnSpPr>
          <p:spPr>
            <a:xfrm>
              <a:off x="8488382" y="4681758"/>
              <a:ext cx="361508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06792" y="4358592"/>
              <a:ext cx="148159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PROPRI</a:t>
              </a:r>
              <a:r>
                <a:rPr lang="hu-HU" dirty="0" smtClean="0"/>
                <a:t>É</a:t>
              </a:r>
              <a:r>
                <a:rPr lang="fr-FR" dirty="0" smtClean="0"/>
                <a:t>T</a:t>
              </a:r>
              <a:r>
                <a:rPr lang="hu-HU" dirty="0" smtClean="0"/>
                <a:t>É</a:t>
              </a:r>
              <a:r>
                <a:rPr lang="fr-FR" dirty="0" smtClean="0"/>
                <a:t>S</a:t>
              </a:r>
              <a:br>
                <a:rPr lang="fr-FR" dirty="0" smtClean="0"/>
              </a:br>
              <a:r>
                <a:rPr lang="fr-FR" dirty="0" smtClean="0"/>
                <a:t>(</a:t>
              </a:r>
              <a:r>
                <a:rPr lang="fr-FR" i="1" dirty="0" smtClean="0"/>
                <a:t>FEATURES</a:t>
              </a:r>
              <a:r>
                <a:rPr lang="fr-FR" dirty="0" smtClean="0"/>
                <a:t>)</a:t>
              </a:r>
              <a:endParaRPr lang="it-IT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92620" y="4365506"/>
              <a:ext cx="158514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DONN</a:t>
              </a:r>
              <a:r>
                <a:rPr lang="hu-HU" dirty="0" smtClean="0"/>
                <a:t>É</a:t>
              </a:r>
              <a:r>
                <a:rPr lang="fr-FR" dirty="0" smtClean="0"/>
                <a:t>ES</a:t>
              </a:r>
              <a:endParaRPr lang="it-IT" dirty="0" smtClean="0"/>
            </a:p>
            <a:p>
              <a:pPr algn="ctr"/>
              <a:r>
                <a:rPr lang="fr-FR" dirty="0" smtClean="0"/>
                <a:t>PR</a:t>
              </a:r>
              <a:r>
                <a:rPr lang="hu-HU" dirty="0" smtClean="0"/>
                <a:t>É</a:t>
              </a:r>
              <a:r>
                <a:rPr lang="fr-FR" dirty="0" smtClean="0"/>
                <a:t>-TRAIT</a:t>
              </a:r>
              <a:r>
                <a:rPr lang="hu-HU" dirty="0" smtClean="0"/>
                <a:t>É</a:t>
              </a:r>
              <a:r>
                <a:rPr lang="fr-FR" dirty="0" smtClean="0"/>
                <a:t>ES</a:t>
              </a:r>
              <a:endParaRPr lang="it-IT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16581" y="4514638"/>
              <a:ext cx="114561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DONN</a:t>
              </a:r>
              <a:r>
                <a:rPr lang="hu-HU" dirty="0" smtClean="0"/>
                <a:t>É</a:t>
              </a:r>
              <a:r>
                <a:rPr lang="fr-FR" dirty="0" smtClean="0"/>
                <a:t>ES</a:t>
              </a:r>
              <a:endParaRPr lang="it-IT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680858" y="4406192"/>
              <a:ext cx="1108196" cy="5737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dirty="0" err="1" smtClean="0"/>
                <a:t>Pré-traitement</a:t>
              </a:r>
              <a:endParaRPr lang="it-IT" dirty="0"/>
            </a:p>
          </p:txBody>
        </p:sp>
        <p:cxnSp>
          <p:nvCxnSpPr>
            <p:cNvPr id="63" name="Straight Arrow Connector 62"/>
            <p:cNvCxnSpPr>
              <a:endCxn id="62" idx="1"/>
            </p:cNvCxnSpPr>
            <p:nvPr/>
          </p:nvCxnSpPr>
          <p:spPr>
            <a:xfrm flipV="1">
              <a:off x="1375210" y="4693063"/>
              <a:ext cx="305648" cy="482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62" idx="3"/>
              <a:endCxn id="30" idx="1"/>
            </p:cNvCxnSpPr>
            <p:nvPr/>
          </p:nvCxnSpPr>
          <p:spPr>
            <a:xfrm flipV="1">
              <a:off x="2789054" y="4688672"/>
              <a:ext cx="303566" cy="43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98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590080" y="2358708"/>
            <a:ext cx="123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ENTRAÎNE</a:t>
            </a:r>
            <a:r>
              <a:rPr lang="fr-FR" b="1" dirty="0">
                <a:solidFill>
                  <a:schemeClr val="accent1"/>
                </a:solidFill>
              </a:rPr>
              <a:t>-</a:t>
            </a:r>
            <a:r>
              <a:rPr lang="hu-HU" b="1" dirty="0" smtClean="0">
                <a:solidFill>
                  <a:schemeClr val="accent1"/>
                </a:solidFill>
              </a:rPr>
              <a:t/>
            </a:r>
            <a:br>
              <a:rPr lang="hu-HU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MENT</a:t>
            </a:r>
            <a:endParaRPr lang="it-IT" b="1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rgbClr val="0070C0"/>
                </a:solidFill>
              </a:rPr>
              <a:t>Chaîne de traitement typique d’apprentissage automatique</a:t>
            </a:r>
            <a:endParaRPr lang="fr-FR" sz="3600" i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7553" y="1056268"/>
            <a:ext cx="11625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L’apprentissage automatique comprend souvent les mêmes étapes majeures :</a:t>
            </a:r>
            <a:endParaRPr lang="fr-FR" sz="24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4896889" y="1811547"/>
            <a:ext cx="1393555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smtClean="0"/>
              <a:t>Extraction</a:t>
            </a:r>
            <a:br>
              <a:rPr lang="fr-FR" dirty="0" smtClean="0"/>
            </a:br>
            <a:r>
              <a:rPr lang="fr-FR" dirty="0" smtClean="0"/>
              <a:t>de propriétés</a:t>
            </a:r>
            <a:endParaRPr lang="it-IT" dirty="0"/>
          </a:p>
        </p:txBody>
      </p:sp>
      <p:cxnSp>
        <p:nvCxnSpPr>
          <p:cNvPr id="15" name="Straight Arrow Connector 14"/>
          <p:cNvCxnSpPr>
            <a:stCxn id="30" idx="3"/>
            <a:endCxn id="14" idx="1"/>
          </p:cNvCxnSpPr>
          <p:nvPr/>
        </p:nvCxnSpPr>
        <p:spPr>
          <a:xfrm>
            <a:off x="4631139" y="2097462"/>
            <a:ext cx="265750" cy="9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803266" y="1803678"/>
            <a:ext cx="1573628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smtClean="0"/>
              <a:t>Apprentissage automatique</a:t>
            </a:r>
            <a:endParaRPr lang="it-IT" dirty="0"/>
          </a:p>
        </p:txBody>
      </p:sp>
      <p:cxnSp>
        <p:nvCxnSpPr>
          <p:cNvPr id="17" name="Straight Arrow Connector 16"/>
          <p:cNvCxnSpPr>
            <a:stCxn id="14" idx="3"/>
            <a:endCxn id="22" idx="1"/>
          </p:cNvCxnSpPr>
          <p:nvPr/>
        </p:nvCxnSpPr>
        <p:spPr>
          <a:xfrm flipV="1">
            <a:off x="6290444" y="2090548"/>
            <a:ext cx="340108" cy="78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3"/>
            <a:endCxn id="55" idx="1"/>
          </p:cNvCxnSpPr>
          <p:nvPr/>
        </p:nvCxnSpPr>
        <p:spPr>
          <a:xfrm flipV="1">
            <a:off x="10376894" y="2072401"/>
            <a:ext cx="335442" cy="181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2" idx="3"/>
            <a:endCxn id="16" idx="1"/>
          </p:cNvCxnSpPr>
          <p:nvPr/>
        </p:nvCxnSpPr>
        <p:spPr>
          <a:xfrm>
            <a:off x="8112142" y="2090548"/>
            <a:ext cx="69112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30552" y="1767382"/>
            <a:ext cx="14815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PROPRI</a:t>
            </a:r>
            <a:r>
              <a:rPr lang="hu-HU" dirty="0" smtClean="0"/>
              <a:t>É</a:t>
            </a:r>
            <a:r>
              <a:rPr lang="fr-FR" dirty="0" smtClean="0"/>
              <a:t>T</a:t>
            </a:r>
            <a:r>
              <a:rPr lang="hu-HU" dirty="0" smtClean="0"/>
              <a:t>É</a:t>
            </a:r>
            <a:r>
              <a:rPr lang="fr-FR" dirty="0" smtClean="0"/>
              <a:t>S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i="1" dirty="0" smtClean="0"/>
              <a:t>FEATURES</a:t>
            </a:r>
            <a:r>
              <a:rPr lang="fr-FR" dirty="0" smtClean="0"/>
              <a:t>)</a:t>
            </a:r>
            <a:endParaRPr lang="it-IT" dirty="0"/>
          </a:p>
        </p:txBody>
      </p:sp>
      <p:sp>
        <p:nvSpPr>
          <p:cNvPr id="30" name="TextBox 29"/>
          <p:cNvSpPr txBox="1"/>
          <p:nvPr/>
        </p:nvSpPr>
        <p:spPr>
          <a:xfrm>
            <a:off x="3045996" y="1774296"/>
            <a:ext cx="15851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DONN</a:t>
            </a:r>
            <a:r>
              <a:rPr lang="hu-HU" dirty="0" smtClean="0"/>
              <a:t>É</a:t>
            </a:r>
            <a:r>
              <a:rPr lang="fr-FR" dirty="0" smtClean="0"/>
              <a:t>ES</a:t>
            </a:r>
            <a:endParaRPr lang="it-IT" dirty="0" smtClean="0"/>
          </a:p>
          <a:p>
            <a:pPr algn="ctr"/>
            <a:r>
              <a:rPr lang="fr-FR" dirty="0" smtClean="0"/>
              <a:t>PR</a:t>
            </a:r>
            <a:r>
              <a:rPr lang="hu-HU" dirty="0" smtClean="0"/>
              <a:t>É</a:t>
            </a:r>
            <a:r>
              <a:rPr lang="fr-FR" dirty="0" smtClean="0"/>
              <a:t>-TRAIT</a:t>
            </a:r>
            <a:r>
              <a:rPr lang="hu-HU" dirty="0" smtClean="0"/>
              <a:t>É</a:t>
            </a:r>
            <a:r>
              <a:rPr lang="fr-FR" dirty="0" smtClean="0"/>
              <a:t>ES</a:t>
            </a:r>
            <a:endParaRPr lang="it-IT" dirty="0"/>
          </a:p>
        </p:txBody>
      </p:sp>
      <p:sp>
        <p:nvSpPr>
          <p:cNvPr id="57" name="TextBox 56"/>
          <p:cNvSpPr txBox="1"/>
          <p:nvPr/>
        </p:nvSpPr>
        <p:spPr>
          <a:xfrm>
            <a:off x="169957" y="1923428"/>
            <a:ext cx="11456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DONN</a:t>
            </a:r>
            <a:r>
              <a:rPr lang="hu-HU" dirty="0" smtClean="0"/>
              <a:t>É</a:t>
            </a:r>
            <a:r>
              <a:rPr lang="fr-FR" dirty="0" smtClean="0"/>
              <a:t>ES</a:t>
            </a:r>
            <a:endParaRPr lang="it-IT" dirty="0"/>
          </a:p>
        </p:txBody>
      </p:sp>
      <p:sp>
        <p:nvSpPr>
          <p:cNvPr id="62" name="Rounded Rectangle 61"/>
          <p:cNvSpPr/>
          <p:nvPr/>
        </p:nvSpPr>
        <p:spPr>
          <a:xfrm>
            <a:off x="1634234" y="1814982"/>
            <a:ext cx="1108196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err="1" smtClean="0"/>
              <a:t>Pré-traitement</a:t>
            </a:r>
            <a:endParaRPr lang="it-IT" dirty="0"/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 flipV="1">
            <a:off x="1328586" y="2101853"/>
            <a:ext cx="305648" cy="48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2" idx="3"/>
            <a:endCxn id="30" idx="1"/>
          </p:cNvCxnSpPr>
          <p:nvPr/>
        </p:nvCxnSpPr>
        <p:spPr>
          <a:xfrm flipV="1">
            <a:off x="2742430" y="2097462"/>
            <a:ext cx="303566" cy="43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16" idx="2"/>
          </p:cNvCxnSpPr>
          <p:nvPr/>
        </p:nvCxnSpPr>
        <p:spPr>
          <a:xfrm flipV="1">
            <a:off x="9590080" y="2377419"/>
            <a:ext cx="0" cy="5363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620120"/>
              </p:ext>
            </p:extLst>
          </p:nvPr>
        </p:nvGraphicFramePr>
        <p:xfrm>
          <a:off x="8830584" y="2950034"/>
          <a:ext cx="2321509" cy="951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7134">
                  <a:extLst>
                    <a:ext uri="{9D8B030D-6E8A-4147-A177-3AD203B41FA5}">
                      <a16:colId xmlns:a16="http://schemas.microsoft.com/office/drawing/2014/main" val="1613346648"/>
                    </a:ext>
                  </a:extLst>
                </a:gridCol>
                <a:gridCol w="1174375">
                  <a:extLst>
                    <a:ext uri="{9D8B030D-6E8A-4147-A177-3AD203B41FA5}">
                      <a16:colId xmlns:a16="http://schemas.microsoft.com/office/drawing/2014/main" val="2088762688"/>
                    </a:ext>
                  </a:extLst>
                </a:gridCol>
              </a:tblGrid>
              <a:tr h="31713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PROPRI</a:t>
                      </a:r>
                      <a:r>
                        <a:rPr lang="hu-HU" dirty="0" smtClean="0"/>
                        <a:t>ÉTÉS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</a:t>
                      </a:r>
                      <a:r>
                        <a:rPr lang="hu-HU" dirty="0" smtClean="0"/>
                        <a:t>ÉDICTION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614741"/>
                  </a:ext>
                </a:extLst>
              </a:tr>
              <a:tr h="31713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PROPRI</a:t>
                      </a:r>
                      <a:r>
                        <a:rPr lang="hu-HU" dirty="0" smtClean="0"/>
                        <a:t>ÉTÉS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</a:t>
                      </a:r>
                      <a:r>
                        <a:rPr lang="hu-HU" dirty="0" smtClean="0"/>
                        <a:t>ÉDICTION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768621"/>
                  </a:ext>
                </a:extLst>
              </a:tr>
              <a:tr h="31713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PROPRI</a:t>
                      </a:r>
                      <a:r>
                        <a:rPr lang="hu-HU" dirty="0" smtClean="0"/>
                        <a:t>ÉTÉS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</a:t>
                      </a:r>
                      <a:r>
                        <a:rPr lang="hu-HU" dirty="0" smtClean="0"/>
                        <a:t>ÉDICTION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13622"/>
                  </a:ext>
                </a:extLst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9864241" y="2838893"/>
            <a:ext cx="1363747" cy="1158949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7452935" y="4019333"/>
            <a:ext cx="3775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50"/>
                </a:solidFill>
              </a:rPr>
              <a:t>Annotation de la prédiction</a:t>
            </a:r>
            <a:br>
              <a:rPr lang="fr-FR" dirty="0" smtClean="0">
                <a:solidFill>
                  <a:srgbClr val="00B050"/>
                </a:solidFill>
              </a:rPr>
            </a:br>
            <a:r>
              <a:rPr lang="fr-FR" dirty="0" smtClean="0">
                <a:solidFill>
                  <a:srgbClr val="00B050"/>
                </a:solidFill>
              </a:rPr>
              <a:t>au sein des données d’entraînement :</a:t>
            </a:r>
          </a:p>
          <a:p>
            <a:pPr algn="ctr"/>
            <a:r>
              <a:rPr lang="fr-FR" b="1" dirty="0" smtClean="0">
                <a:solidFill>
                  <a:srgbClr val="00B050"/>
                </a:solidFill>
              </a:rPr>
              <a:t>présente =&gt; supervisé</a:t>
            </a:r>
          </a:p>
          <a:p>
            <a:pPr algn="ctr"/>
            <a:r>
              <a:rPr lang="fr-FR" b="1" dirty="0" smtClean="0">
                <a:solidFill>
                  <a:srgbClr val="00B050"/>
                </a:solidFill>
              </a:rPr>
              <a:t>absente =&gt; non-supervisé</a:t>
            </a:r>
            <a:endParaRPr lang="it-IT" b="1" dirty="0" smtClean="0">
              <a:solidFill>
                <a:srgbClr val="00B05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41042" y="5447643"/>
            <a:ext cx="3971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La valeur prédite :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valeur continue =&gt; régression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valeurs discrètes =&gt; classification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valeurs oui/non =&gt; classification binaire</a:t>
            </a:r>
            <a:endParaRPr lang="it-IT" b="1" dirty="0" smtClean="0">
              <a:solidFill>
                <a:srgbClr val="FF0000"/>
              </a:solidFill>
            </a:endParaRPr>
          </a:p>
        </p:txBody>
      </p:sp>
      <p:cxnSp>
        <p:nvCxnSpPr>
          <p:cNvPr id="50" name="Straight Arrow Connector 49"/>
          <p:cNvCxnSpPr>
            <a:stCxn id="55" idx="2"/>
            <a:endCxn id="45" idx="3"/>
          </p:cNvCxnSpPr>
          <p:nvPr/>
        </p:nvCxnSpPr>
        <p:spPr>
          <a:xfrm rot="5400000">
            <a:off x="9157297" y="3812107"/>
            <a:ext cx="3790741" cy="680661"/>
          </a:xfrm>
          <a:prstGeom prst="bentConnector2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65455" y="2560104"/>
            <a:ext cx="3487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Sélection des propriétés :</a:t>
            </a:r>
          </a:p>
          <a:p>
            <a:pPr algn="ctr"/>
            <a:r>
              <a:rPr lang="fr-FR" b="1" dirty="0" smtClean="0">
                <a:solidFill>
                  <a:srgbClr val="00B0F0"/>
                </a:solidFill>
              </a:rPr>
              <a:t>manuelle</a:t>
            </a:r>
          </a:p>
          <a:p>
            <a:pPr algn="ctr"/>
            <a:r>
              <a:rPr lang="fr-FR" b="1" dirty="0" smtClean="0">
                <a:solidFill>
                  <a:srgbClr val="00B0F0"/>
                </a:solidFill>
              </a:rPr>
              <a:t>automatique</a:t>
            </a:r>
          </a:p>
          <a:p>
            <a:pPr algn="ctr"/>
            <a:r>
              <a:rPr lang="fr-FR" b="1" dirty="0" smtClean="0">
                <a:solidFill>
                  <a:srgbClr val="00B0F0"/>
                </a:solidFill>
              </a:rPr>
              <a:t>apprise par le réseau de neurones</a:t>
            </a:r>
            <a:endParaRPr lang="it-IT" b="1" dirty="0" smtClean="0">
              <a:solidFill>
                <a:srgbClr val="00B0F0"/>
              </a:solidFill>
            </a:endParaRPr>
          </a:p>
        </p:txBody>
      </p:sp>
      <p:cxnSp>
        <p:nvCxnSpPr>
          <p:cNvPr id="52" name="Straight Arrow Connector 51"/>
          <p:cNvCxnSpPr>
            <a:stCxn id="22" idx="3"/>
            <a:endCxn id="25" idx="1"/>
          </p:cNvCxnSpPr>
          <p:nvPr/>
        </p:nvCxnSpPr>
        <p:spPr>
          <a:xfrm>
            <a:off x="8112142" y="2090548"/>
            <a:ext cx="718442" cy="133518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712336" y="1887735"/>
            <a:ext cx="13613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</a:t>
            </a:r>
            <a:r>
              <a:rPr lang="hu-HU" dirty="0" smtClean="0"/>
              <a:t>É</a:t>
            </a:r>
            <a:r>
              <a:rPr lang="fr-FR" dirty="0" smtClean="0"/>
              <a:t>DICTION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568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 animBg="1"/>
      <p:bldP spid="27" grpId="0"/>
      <p:bldP spid="45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590080" y="2358708"/>
            <a:ext cx="123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ENTRAÎNE</a:t>
            </a:r>
            <a:r>
              <a:rPr lang="fr-FR" b="1" dirty="0">
                <a:solidFill>
                  <a:schemeClr val="accent1"/>
                </a:solidFill>
              </a:rPr>
              <a:t>-</a:t>
            </a:r>
            <a:r>
              <a:rPr lang="hu-HU" b="1" dirty="0" smtClean="0">
                <a:solidFill>
                  <a:schemeClr val="accent1"/>
                </a:solidFill>
              </a:rPr>
              <a:t/>
            </a:r>
            <a:br>
              <a:rPr lang="hu-HU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MENT</a:t>
            </a:r>
            <a:endParaRPr lang="it-IT" b="1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rgbClr val="0070C0"/>
                </a:solidFill>
              </a:rPr>
              <a:t>Détection de </a:t>
            </a:r>
            <a:r>
              <a:rPr lang="fr-FR" sz="3600" i="1" dirty="0" smtClean="0">
                <a:solidFill>
                  <a:srgbClr val="0070C0"/>
                </a:solidFill>
              </a:rPr>
              <a:t>spam</a:t>
            </a:r>
            <a:r>
              <a:rPr lang="fr-FR" sz="3600" dirty="0" smtClean="0">
                <a:solidFill>
                  <a:srgbClr val="0070C0"/>
                </a:solidFill>
              </a:rPr>
              <a:t> à l’aide de l’apprentissage automatique</a:t>
            </a:r>
            <a:endParaRPr lang="fr-FR" sz="3600" i="1" dirty="0">
              <a:solidFill>
                <a:srgbClr val="0070C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896889" y="1811547"/>
            <a:ext cx="1393555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smtClean="0"/>
              <a:t>Extraction</a:t>
            </a:r>
            <a:br>
              <a:rPr lang="fr-FR" dirty="0" smtClean="0"/>
            </a:br>
            <a:r>
              <a:rPr lang="fr-FR" dirty="0" smtClean="0"/>
              <a:t>de propriétés</a:t>
            </a:r>
            <a:endParaRPr lang="it-IT" dirty="0"/>
          </a:p>
        </p:txBody>
      </p:sp>
      <p:cxnSp>
        <p:nvCxnSpPr>
          <p:cNvPr id="15" name="Straight Arrow Connector 14"/>
          <p:cNvCxnSpPr>
            <a:stCxn id="30" idx="3"/>
            <a:endCxn id="14" idx="1"/>
          </p:cNvCxnSpPr>
          <p:nvPr/>
        </p:nvCxnSpPr>
        <p:spPr>
          <a:xfrm>
            <a:off x="4631139" y="2097462"/>
            <a:ext cx="265750" cy="9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8803266" y="1803678"/>
            <a:ext cx="1573628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smtClean="0"/>
              <a:t>Apprentissage automatique</a:t>
            </a:r>
            <a:endParaRPr lang="it-IT" dirty="0"/>
          </a:p>
        </p:txBody>
      </p:sp>
      <p:cxnSp>
        <p:nvCxnSpPr>
          <p:cNvPr id="17" name="Straight Arrow Connector 16"/>
          <p:cNvCxnSpPr>
            <a:stCxn id="14" idx="3"/>
            <a:endCxn id="22" idx="1"/>
          </p:cNvCxnSpPr>
          <p:nvPr/>
        </p:nvCxnSpPr>
        <p:spPr>
          <a:xfrm flipV="1">
            <a:off x="6290444" y="2090548"/>
            <a:ext cx="340108" cy="78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3"/>
            <a:endCxn id="20" idx="1"/>
          </p:cNvCxnSpPr>
          <p:nvPr/>
        </p:nvCxnSpPr>
        <p:spPr>
          <a:xfrm flipV="1">
            <a:off x="10376894" y="2086522"/>
            <a:ext cx="335442" cy="40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2" idx="3"/>
            <a:endCxn id="16" idx="1"/>
          </p:cNvCxnSpPr>
          <p:nvPr/>
        </p:nvCxnSpPr>
        <p:spPr>
          <a:xfrm>
            <a:off x="8112142" y="2090548"/>
            <a:ext cx="69112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30552" y="1767382"/>
            <a:ext cx="14815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PROPRI</a:t>
            </a:r>
            <a:r>
              <a:rPr lang="hu-HU" dirty="0" smtClean="0"/>
              <a:t>É</a:t>
            </a:r>
            <a:r>
              <a:rPr lang="fr-FR" dirty="0" smtClean="0"/>
              <a:t>T</a:t>
            </a:r>
            <a:r>
              <a:rPr lang="hu-HU" dirty="0" smtClean="0"/>
              <a:t>É</a:t>
            </a:r>
            <a:r>
              <a:rPr lang="fr-FR" dirty="0" smtClean="0"/>
              <a:t>S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i="1" dirty="0" smtClean="0"/>
              <a:t>FEATURES</a:t>
            </a:r>
            <a:r>
              <a:rPr lang="fr-FR" dirty="0" smtClean="0"/>
              <a:t>)</a:t>
            </a:r>
            <a:endParaRPr lang="it-IT" dirty="0"/>
          </a:p>
        </p:txBody>
      </p:sp>
      <p:sp>
        <p:nvSpPr>
          <p:cNvPr id="30" name="TextBox 29"/>
          <p:cNvSpPr txBox="1"/>
          <p:nvPr/>
        </p:nvSpPr>
        <p:spPr>
          <a:xfrm>
            <a:off x="3045996" y="1774296"/>
            <a:ext cx="15851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DONN</a:t>
            </a:r>
            <a:r>
              <a:rPr lang="hu-HU" dirty="0" smtClean="0"/>
              <a:t>É</a:t>
            </a:r>
            <a:r>
              <a:rPr lang="fr-FR" dirty="0" smtClean="0"/>
              <a:t>ES</a:t>
            </a:r>
            <a:endParaRPr lang="it-IT" dirty="0" smtClean="0"/>
          </a:p>
          <a:p>
            <a:pPr algn="ctr"/>
            <a:r>
              <a:rPr lang="fr-FR" dirty="0" smtClean="0"/>
              <a:t>PR</a:t>
            </a:r>
            <a:r>
              <a:rPr lang="hu-HU" dirty="0" smtClean="0"/>
              <a:t>É</a:t>
            </a:r>
            <a:r>
              <a:rPr lang="fr-FR" dirty="0" smtClean="0"/>
              <a:t>-TRAIT</a:t>
            </a:r>
            <a:r>
              <a:rPr lang="hu-HU" dirty="0" smtClean="0"/>
              <a:t>É</a:t>
            </a:r>
            <a:r>
              <a:rPr lang="fr-FR" dirty="0" smtClean="0"/>
              <a:t>ES</a:t>
            </a:r>
            <a:endParaRPr lang="it-IT" dirty="0"/>
          </a:p>
        </p:txBody>
      </p:sp>
      <p:sp>
        <p:nvSpPr>
          <p:cNvPr id="57" name="TextBox 56"/>
          <p:cNvSpPr txBox="1"/>
          <p:nvPr/>
        </p:nvSpPr>
        <p:spPr>
          <a:xfrm>
            <a:off x="169957" y="1923428"/>
            <a:ext cx="11456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DONN</a:t>
            </a:r>
            <a:r>
              <a:rPr lang="hu-HU" dirty="0" smtClean="0"/>
              <a:t>É</a:t>
            </a:r>
            <a:r>
              <a:rPr lang="fr-FR" dirty="0" smtClean="0"/>
              <a:t>ES</a:t>
            </a:r>
            <a:endParaRPr lang="it-IT" dirty="0"/>
          </a:p>
        </p:txBody>
      </p:sp>
      <p:sp>
        <p:nvSpPr>
          <p:cNvPr id="62" name="Rounded Rectangle 61"/>
          <p:cNvSpPr/>
          <p:nvPr/>
        </p:nvSpPr>
        <p:spPr>
          <a:xfrm>
            <a:off x="1634234" y="1814982"/>
            <a:ext cx="1108196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err="1" smtClean="0"/>
              <a:t>Pré-traitement</a:t>
            </a:r>
            <a:endParaRPr lang="it-IT" dirty="0"/>
          </a:p>
        </p:txBody>
      </p:sp>
      <p:cxnSp>
        <p:nvCxnSpPr>
          <p:cNvPr id="63" name="Straight Arrow Connector 62"/>
          <p:cNvCxnSpPr>
            <a:endCxn id="62" idx="1"/>
          </p:cNvCxnSpPr>
          <p:nvPr/>
        </p:nvCxnSpPr>
        <p:spPr>
          <a:xfrm flipV="1">
            <a:off x="1328586" y="2101853"/>
            <a:ext cx="305648" cy="48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2" idx="3"/>
            <a:endCxn id="30" idx="1"/>
          </p:cNvCxnSpPr>
          <p:nvPr/>
        </p:nvCxnSpPr>
        <p:spPr>
          <a:xfrm flipV="1">
            <a:off x="2742430" y="2097462"/>
            <a:ext cx="303566" cy="43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16" idx="2"/>
          </p:cNvCxnSpPr>
          <p:nvPr/>
        </p:nvCxnSpPr>
        <p:spPr>
          <a:xfrm flipV="1">
            <a:off x="9590080" y="2377419"/>
            <a:ext cx="0" cy="5363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-1" y="2579631"/>
            <a:ext cx="1634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messages authentiques</a:t>
            </a:r>
            <a:br>
              <a:rPr lang="fr-FR" dirty="0" smtClean="0">
                <a:solidFill>
                  <a:srgbClr val="00B0F0"/>
                </a:solidFill>
              </a:rPr>
            </a:br>
            <a:r>
              <a:rPr lang="fr-FR" dirty="0" smtClean="0">
                <a:solidFill>
                  <a:srgbClr val="00B0F0"/>
                </a:solidFill>
              </a:rPr>
              <a:t>et indésirables, annotés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68548" y="2579631"/>
            <a:ext cx="2537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segmentation des mots,</a:t>
            </a:r>
          </a:p>
          <a:p>
            <a:pPr algn="ctr"/>
            <a:r>
              <a:rPr lang="fr-FR" dirty="0" smtClean="0">
                <a:solidFill>
                  <a:srgbClr val="00B0F0"/>
                </a:solidFill>
              </a:rPr>
              <a:t>élimination</a:t>
            </a:r>
            <a:br>
              <a:rPr lang="fr-FR" dirty="0" smtClean="0">
                <a:solidFill>
                  <a:srgbClr val="00B0F0"/>
                </a:solidFill>
              </a:rPr>
            </a:br>
            <a:r>
              <a:rPr lang="fr-FR" dirty="0" smtClean="0">
                <a:solidFill>
                  <a:srgbClr val="00B0F0"/>
                </a:solidFill>
              </a:rPr>
              <a:t>des « mots vides »</a:t>
            </a:r>
            <a:br>
              <a:rPr lang="fr-FR" dirty="0" smtClean="0">
                <a:solidFill>
                  <a:srgbClr val="00B0F0"/>
                </a:solidFill>
              </a:rPr>
            </a:br>
            <a:r>
              <a:rPr lang="fr-FR" dirty="0" smtClean="0">
                <a:solidFill>
                  <a:srgbClr val="00B0F0"/>
                </a:solidFill>
              </a:rPr>
              <a:t>(</a:t>
            </a:r>
            <a:r>
              <a:rPr lang="fr-FR" i="1" dirty="0" smtClean="0">
                <a:solidFill>
                  <a:srgbClr val="00B0F0"/>
                </a:solidFill>
              </a:rPr>
              <a:t>stop </a:t>
            </a:r>
            <a:r>
              <a:rPr lang="fr-FR" i="1" dirty="0" err="1" smtClean="0">
                <a:solidFill>
                  <a:srgbClr val="00B0F0"/>
                </a:solidFill>
              </a:rPr>
              <a:t>words</a:t>
            </a:r>
            <a:r>
              <a:rPr lang="fr-FR" dirty="0" smtClean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91679" y="2579631"/>
            <a:ext cx="2272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extraction des termes caractéristiques</a:t>
            </a:r>
            <a:br>
              <a:rPr lang="fr-FR" dirty="0" smtClean="0">
                <a:solidFill>
                  <a:srgbClr val="00B0F0"/>
                </a:solidFill>
              </a:rPr>
            </a:br>
            <a:r>
              <a:rPr lang="fr-FR" dirty="0" smtClean="0">
                <a:solidFill>
                  <a:srgbClr val="00B0F0"/>
                </a:solidFill>
              </a:rPr>
              <a:t>à l’aide de TF-IDF</a:t>
            </a:r>
          </a:p>
        </p:txBody>
      </p:sp>
      <p:cxnSp>
        <p:nvCxnSpPr>
          <p:cNvPr id="32" name="Straight Arrow Connector 51"/>
          <p:cNvCxnSpPr>
            <a:stCxn id="22" idx="3"/>
          </p:cNvCxnSpPr>
          <p:nvPr/>
        </p:nvCxnSpPr>
        <p:spPr>
          <a:xfrm>
            <a:off x="8112142" y="2090548"/>
            <a:ext cx="718443" cy="133518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71347" y="3502961"/>
            <a:ext cx="1719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séparation</a:t>
            </a:r>
            <a:br>
              <a:rPr lang="fr-FR" dirty="0" smtClean="0">
                <a:solidFill>
                  <a:srgbClr val="00B0F0"/>
                </a:solidFill>
              </a:rPr>
            </a:br>
            <a:r>
              <a:rPr lang="fr-FR" dirty="0" smtClean="0">
                <a:solidFill>
                  <a:srgbClr val="00B0F0"/>
                </a:solidFill>
              </a:rPr>
              <a:t>des corpus d’entraînement</a:t>
            </a:r>
            <a:br>
              <a:rPr lang="fr-FR" dirty="0" smtClean="0">
                <a:solidFill>
                  <a:srgbClr val="00B0F0"/>
                </a:solidFill>
              </a:rPr>
            </a:br>
            <a:r>
              <a:rPr lang="fr-FR" dirty="0" smtClean="0">
                <a:solidFill>
                  <a:srgbClr val="00B0F0"/>
                </a:solidFill>
              </a:rPr>
              <a:t>et d’évaluation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77681" y="1116679"/>
            <a:ext cx="282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algorithme d’apprentissage :</a:t>
            </a:r>
            <a:br>
              <a:rPr lang="fr-FR" dirty="0" smtClean="0">
                <a:solidFill>
                  <a:srgbClr val="00B0F0"/>
                </a:solidFill>
              </a:rPr>
            </a:br>
            <a:r>
              <a:rPr lang="fr-FR" dirty="0" smtClean="0">
                <a:solidFill>
                  <a:srgbClr val="00B0F0"/>
                </a:solidFill>
              </a:rPr>
              <a:t>p. ex. : régression logistique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766509" y="4150888"/>
            <a:ext cx="1306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évaluation</a:t>
            </a:r>
            <a:br>
              <a:rPr lang="fr-FR" dirty="0" smtClean="0">
                <a:solidFill>
                  <a:srgbClr val="00B0F0"/>
                </a:solidFill>
              </a:rPr>
            </a:br>
            <a:r>
              <a:rPr lang="fr-FR" dirty="0" smtClean="0">
                <a:solidFill>
                  <a:srgbClr val="00B0F0"/>
                </a:solidFill>
              </a:rPr>
              <a:t>des résultats</a:t>
            </a:r>
          </a:p>
        </p:txBody>
      </p:sp>
      <p:cxnSp>
        <p:nvCxnSpPr>
          <p:cNvPr id="36" name="Straight Arrow Connector 35"/>
          <p:cNvCxnSpPr>
            <a:stCxn id="42" idx="2"/>
            <a:endCxn id="35" idx="0"/>
          </p:cNvCxnSpPr>
          <p:nvPr/>
        </p:nvCxnSpPr>
        <p:spPr>
          <a:xfrm>
            <a:off x="11392997" y="2257067"/>
            <a:ext cx="26683" cy="1893821"/>
          </a:xfrm>
          <a:prstGeom prst="straightConnector1">
            <a:avLst/>
          </a:prstGeom>
          <a:ln w="571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20332"/>
              </p:ext>
            </p:extLst>
          </p:nvPr>
        </p:nvGraphicFramePr>
        <p:xfrm>
          <a:off x="8830584" y="2950034"/>
          <a:ext cx="2321509" cy="951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7134">
                  <a:extLst>
                    <a:ext uri="{9D8B030D-6E8A-4147-A177-3AD203B41FA5}">
                      <a16:colId xmlns:a16="http://schemas.microsoft.com/office/drawing/2014/main" val="1613346648"/>
                    </a:ext>
                  </a:extLst>
                </a:gridCol>
                <a:gridCol w="1174375">
                  <a:extLst>
                    <a:ext uri="{9D8B030D-6E8A-4147-A177-3AD203B41FA5}">
                      <a16:colId xmlns:a16="http://schemas.microsoft.com/office/drawing/2014/main" val="2088762688"/>
                    </a:ext>
                  </a:extLst>
                </a:gridCol>
              </a:tblGrid>
              <a:tr h="31713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PROPRI</a:t>
                      </a:r>
                      <a:r>
                        <a:rPr lang="hu-HU" dirty="0" smtClean="0"/>
                        <a:t>ÉTÉS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</a:t>
                      </a:r>
                      <a:r>
                        <a:rPr lang="hu-HU" dirty="0" smtClean="0"/>
                        <a:t>ÉDICTION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614741"/>
                  </a:ext>
                </a:extLst>
              </a:tr>
              <a:tr h="31713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PROPRI</a:t>
                      </a:r>
                      <a:r>
                        <a:rPr lang="hu-HU" dirty="0" smtClean="0"/>
                        <a:t>ÉTÉS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</a:t>
                      </a:r>
                      <a:r>
                        <a:rPr lang="hu-HU" dirty="0" smtClean="0"/>
                        <a:t>ÉDICTION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768621"/>
                  </a:ext>
                </a:extLst>
              </a:tr>
              <a:tr h="31713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PROPRI</a:t>
                      </a:r>
                      <a:r>
                        <a:rPr lang="hu-HU" dirty="0" smtClean="0"/>
                        <a:t>ÉTÉS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</a:t>
                      </a:r>
                      <a:r>
                        <a:rPr lang="hu-HU" dirty="0" smtClean="0"/>
                        <a:t>ÉDICTION</a:t>
                      </a:r>
                      <a:endParaRPr lang="it-IT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13622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0712336" y="1887735"/>
            <a:ext cx="13613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</a:t>
            </a:r>
            <a:r>
              <a:rPr lang="hu-HU" dirty="0" smtClean="0"/>
              <a:t>É</a:t>
            </a:r>
            <a:r>
              <a:rPr lang="fr-FR" dirty="0" smtClean="0"/>
              <a:t>DICTION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14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3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Qu’est-ce que le TAL ?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53" y="1147482"/>
            <a:ext cx="11381424" cy="5029481"/>
          </a:xfrm>
        </p:spPr>
        <p:txBody>
          <a:bodyPr/>
          <a:lstStyle/>
          <a:p>
            <a:r>
              <a:rPr lang="en-GB" dirty="0" err="1" smtClean="0">
                <a:solidFill>
                  <a:srgbClr val="0070C0"/>
                </a:solidFill>
              </a:rPr>
              <a:t>Langage</a:t>
            </a:r>
            <a:r>
              <a:rPr lang="en-GB" dirty="0" smtClean="0">
                <a:solidFill>
                  <a:srgbClr val="0070C0"/>
                </a:solidFill>
              </a:rPr>
              <a:t> :</a:t>
            </a:r>
            <a:r>
              <a:rPr lang="en-GB" dirty="0" smtClean="0"/>
              <a:t> </a:t>
            </a:r>
            <a:r>
              <a:rPr lang="fr-FR" dirty="0" smtClean="0"/>
              <a:t>un système de communication structuré composé de sons,</a:t>
            </a:r>
            <a:br>
              <a:rPr lang="fr-FR" dirty="0" smtClean="0"/>
            </a:br>
            <a:r>
              <a:rPr lang="fr-FR" dirty="0" smtClean="0"/>
              <a:t>de signes écrits ou de gestes</a:t>
            </a:r>
            <a:r>
              <a:rPr lang="en-US" dirty="0" smtClean="0"/>
              <a:t>.</a:t>
            </a:r>
            <a:endParaRPr lang="en-GB" dirty="0" smtClean="0"/>
          </a:p>
          <a:p>
            <a:r>
              <a:rPr lang="en-GB" dirty="0" smtClean="0">
                <a:solidFill>
                  <a:srgbClr val="0070C0"/>
                </a:solidFill>
              </a:rPr>
              <a:t>Langue : </a:t>
            </a:r>
            <a:r>
              <a:rPr lang="fr-FR" dirty="0" smtClean="0"/>
              <a:t>un langage qui a évolué naturellement chez les humains par l’utilisation et la répétition, sans planification consciente ni préméditation.</a:t>
            </a:r>
            <a:endParaRPr lang="en-GB" dirty="0" smtClean="0"/>
          </a:p>
          <a:p>
            <a:r>
              <a:rPr lang="fr-FR" dirty="0" smtClean="0">
                <a:solidFill>
                  <a:srgbClr val="0070C0"/>
                </a:solidFill>
              </a:rPr>
              <a:t>Linguistique computationnelle : </a:t>
            </a:r>
            <a:r>
              <a:rPr lang="fr-FR" dirty="0" smtClean="0"/>
              <a:t>une discipline à cheval entre la linguistique et l’informatique, comprenant :</a:t>
            </a:r>
          </a:p>
          <a:p>
            <a:pPr lvl="1"/>
            <a:r>
              <a:rPr lang="fr-FR" dirty="0" smtClean="0"/>
              <a:t>la « linguistique assistée par l’ordinateur » : l’étude des langues à l’aide</a:t>
            </a:r>
            <a:br>
              <a:rPr lang="fr-FR" dirty="0" smtClean="0"/>
            </a:br>
            <a:r>
              <a:rPr lang="fr-FR" dirty="0" smtClean="0"/>
              <a:t>de l’informatique,</a:t>
            </a:r>
          </a:p>
          <a:p>
            <a:pPr lvl="1"/>
            <a:r>
              <a:rPr lang="fr-FR" dirty="0" smtClean="0"/>
              <a:t>le Traitement automatique de la langue (TAL, en anglais NLP) :</a:t>
            </a:r>
            <a:br>
              <a:rPr lang="fr-FR" dirty="0" smtClean="0"/>
            </a:br>
            <a:r>
              <a:rPr lang="fr-FR" dirty="0" smtClean="0"/>
              <a:t>permettre à l’ordinateur de résoudre des problèmes sur des données</a:t>
            </a:r>
            <a:br>
              <a:rPr lang="fr-FR" dirty="0" smtClean="0"/>
            </a:br>
            <a:r>
              <a:rPr lang="fr-FR" dirty="0" smtClean="0"/>
              <a:t>exprimées</a:t>
            </a:r>
            <a:r>
              <a:rPr lang="fr-FR" dirty="0"/>
              <a:t> </a:t>
            </a:r>
            <a:r>
              <a:rPr lang="fr-FR" dirty="0" smtClean="0"/>
              <a:t>à travers la langue.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1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Régression linéaire</a:t>
            </a:r>
            <a:endParaRPr lang="fr-FR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67553" y="1056268"/>
                <a:ext cx="7575176" cy="4793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/>
                  <a:t>Une des méthodes les plus simples et les plus classiques </a:t>
                </a:r>
                <a:br>
                  <a:rPr lang="fr-FR" sz="2400" dirty="0" smtClean="0"/>
                </a:br>
                <a:r>
                  <a:rPr lang="fr-FR" sz="2400" dirty="0" smtClean="0"/>
                  <a:t>de l’apprentissage automatique.</a:t>
                </a:r>
              </a:p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/>
                  <a:t>Modéliser un ensemble de points de données</a:t>
                </a:r>
                <a:br>
                  <a:rPr lang="fr-FR" sz="2400" dirty="0" smtClean="0"/>
                </a:br>
                <a:r>
                  <a:rPr lang="fr-FR" sz="2400" dirty="0" smtClean="0"/>
                  <a:t>à l’aide d’une fonction linéaire.</a:t>
                </a:r>
              </a:p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/>
                  <a:t>Quelle est la droite qui estime le mieux les données ?</a:t>
                </a:r>
                <a:br>
                  <a:rPr lang="fr-FR" sz="2400" dirty="0" smtClean="0"/>
                </a:br>
                <a:r>
                  <a:rPr lang="fr-FR" sz="2400" dirty="0" smtClean="0"/>
                  <a:t>Celle avec le </a:t>
                </a:r>
                <a:r>
                  <a:rPr lang="fr-FR" sz="2400" dirty="0" smtClean="0">
                    <a:solidFill>
                      <a:srgbClr val="0070C0"/>
                    </a:solidFill>
                  </a:rPr>
                  <a:t>coût</a:t>
                </a:r>
                <a:r>
                  <a:rPr lang="fr-FR" sz="2400" dirty="0" smtClean="0"/>
                  <a:t> </a:t>
                </a:r>
                <a:r>
                  <a:rPr lang="fr-FR" sz="2400" dirty="0" smtClean="0"/>
                  <a:t>le </a:t>
                </a:r>
                <a:r>
                  <a:rPr lang="fr-FR" sz="2400" dirty="0" smtClean="0"/>
                  <a:t>moins </a:t>
                </a:r>
                <a:r>
                  <a:rPr lang="fr-FR" sz="2400" dirty="0" smtClean="0"/>
                  <a:t>élevé.</a:t>
                </a:r>
                <a:endParaRPr lang="fr-FR" sz="2400" dirty="0" smtClean="0"/>
              </a:p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>
                    <a:solidFill>
                      <a:srgbClr val="0070C0"/>
                    </a:solidFill>
                  </a:rPr>
                  <a:t>Fonction de coût : méthode des moindres carrés.</a:t>
                </a:r>
                <a:endParaRPr lang="fr-FR" sz="2400" dirty="0">
                  <a:solidFill>
                    <a:srgbClr val="0070C0"/>
                  </a:solidFill>
                </a:endParaRPr>
              </a:p>
              <a:p>
                <a:pPr marL="1428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400" dirty="0" smtClean="0"/>
              </a:p>
              <a:p>
                <a:pPr marL="14288"/>
                <a:r>
                  <a:rPr lang="fr-FR" sz="2400" dirty="0" smtClean="0"/>
                  <a:t>où </a:t>
                </a:r>
                <a:r>
                  <a:rPr lang="fr-FR" sz="2400" i="1" dirty="0" smtClean="0"/>
                  <a:t>d</a:t>
                </a:r>
                <a:r>
                  <a:rPr lang="fr-FR" sz="2400" i="1" baseline="-25000" dirty="0" smtClean="0"/>
                  <a:t>i</a:t>
                </a:r>
                <a:r>
                  <a:rPr lang="fr-FR" sz="2400" dirty="0" smtClean="0"/>
                  <a:t> sont les distances entre les prédictions et les </a:t>
                </a:r>
                <a:r>
                  <a:rPr lang="fr-FR" sz="2400" dirty="0" smtClean="0"/>
                  <a:t>points</a:t>
                </a:r>
                <a:br>
                  <a:rPr lang="fr-FR" sz="2400" dirty="0" smtClean="0"/>
                </a:br>
                <a:r>
                  <a:rPr lang="fr-FR" sz="2400" dirty="0" smtClean="0"/>
                  <a:t>de données</a:t>
                </a:r>
                <a:r>
                  <a:rPr lang="fr-FR" sz="2400" dirty="0" smtClean="0"/>
                  <a:t>.</a:t>
                </a:r>
              </a:p>
              <a:p>
                <a:pPr marL="357188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53" y="1056268"/>
                <a:ext cx="7575176" cy="4793876"/>
              </a:xfrm>
              <a:prstGeom prst="rect">
                <a:avLst/>
              </a:prstGeom>
              <a:blipFill>
                <a:blip r:embed="rId2"/>
                <a:stretch>
                  <a:fillRect l="-1046" t="-1017" r="-8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729" y="1056268"/>
            <a:ext cx="3663019" cy="44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6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Régression linéaire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026" name="Picture 2" descr="Gradient Descent animation: 1. Simple linear Regression | by Tobias Roeschl 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99" y="966621"/>
            <a:ext cx="6858000" cy="580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5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Régression logistique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7552" y="1056268"/>
            <a:ext cx="68183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Pour détecter les spam, une estimation linéaire n’est pas très pratique.</a:t>
            </a:r>
          </a:p>
          <a:p>
            <a:pPr marL="357188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On préfère une décision binaire : oui ou non.</a:t>
            </a:r>
          </a:p>
          <a:p>
            <a:pPr marL="357188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Solution : on transforme la fonction linéaire</a:t>
            </a:r>
            <a:br>
              <a:rPr lang="fr-FR" sz="2400" dirty="0" smtClean="0"/>
            </a:br>
            <a:r>
              <a:rPr lang="fr-FR" sz="2400" dirty="0" smtClean="0"/>
              <a:t>en fonction qui retourne des valeurs entre 0 et 1.</a:t>
            </a:r>
          </a:p>
          <a:p>
            <a:pPr marL="357188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La </a:t>
            </a:r>
            <a:r>
              <a:rPr lang="fr-FR" sz="2400" dirty="0" smtClean="0">
                <a:solidFill>
                  <a:srgbClr val="0070C0"/>
                </a:solidFill>
              </a:rPr>
              <a:t>régression logistique </a:t>
            </a:r>
            <a:r>
              <a:rPr lang="fr-FR" sz="2400" dirty="0" smtClean="0"/>
              <a:t>« explique » les données</a:t>
            </a:r>
            <a:br>
              <a:rPr lang="fr-FR" sz="2400" dirty="0" smtClean="0"/>
            </a:br>
            <a:r>
              <a:rPr lang="fr-FR" sz="2400" dirty="0" smtClean="0"/>
              <a:t>à l’aide d’une fonction dite logistique,</a:t>
            </a:r>
            <a:br>
              <a:rPr lang="fr-FR" sz="2400" dirty="0" smtClean="0"/>
            </a:br>
            <a:r>
              <a:rPr lang="fr-FR" sz="2400" dirty="0" smtClean="0"/>
              <a:t>et non linéaire.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212329" y="663451"/>
            <a:ext cx="4580965" cy="3463290"/>
            <a:chOff x="7315199" y="1226582"/>
            <a:chExt cx="4580965" cy="34632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" t="9190" b="19779"/>
            <a:stretch/>
          </p:blipFill>
          <p:spPr>
            <a:xfrm>
              <a:off x="7315199" y="1479176"/>
              <a:ext cx="4580965" cy="3161404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7532370" y="4358416"/>
              <a:ext cx="4175536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7692390" y="1479176"/>
              <a:ext cx="0" cy="3069964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092440" y="4320540"/>
              <a:ext cx="3371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rgbClr val="0070C0"/>
                  </a:solidFill>
                </a:rPr>
                <a:t>notre mesure de spam-</a:t>
              </a:r>
              <a:r>
                <a:rPr lang="fr-FR" b="1" dirty="0" err="1" smtClean="0">
                  <a:solidFill>
                    <a:srgbClr val="0070C0"/>
                  </a:solidFill>
                </a:rPr>
                <a:t>itude</a:t>
              </a:r>
              <a:endParaRPr lang="it-IT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6182167" y="2727841"/>
              <a:ext cx="3371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rgbClr val="0070C0"/>
                  </a:solidFill>
                </a:rPr>
                <a:t>probabilité(spam)</a:t>
              </a:r>
              <a:endParaRPr lang="it-IT" b="1" dirty="0">
                <a:solidFill>
                  <a:srgbClr val="0070C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452368" y="4502670"/>
                <a:ext cx="11739632" cy="1354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288" algn="ctr"/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fr-FR" sz="2400" dirty="0" smtClean="0">
                    <a:solidFill>
                      <a:srgbClr val="0070C0"/>
                    </a:solidFill>
                  </a:rPr>
                  <a:t>fonction logistique</a:t>
                </a:r>
                <a:endParaRPr lang="fr-FR" sz="2400" dirty="0" smtClean="0"/>
              </a:p>
              <a:p>
                <a:pPr marL="14288" algn="ctr"/>
                <a:endParaRPr lang="fr-FR" sz="2400" dirty="0" smtClean="0"/>
              </a:p>
              <a:p>
                <a:pPr marL="14288"/>
                <a:r>
                  <a:rPr lang="fr-FR" sz="2400" b="0" dirty="0" smtClean="0"/>
                  <a:t>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∞;+∞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0;1</m:t>
                        </m:r>
                      </m:e>
                    </m:d>
                  </m:oMath>
                </a14:m>
                <a:r>
                  <a:rPr lang="fr-FR" sz="2400" b="0" dirty="0" smtClean="0"/>
                  <a:t>, ce qui convient parfaitement pour modéliser des probabilités. </a:t>
                </a: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8" y="4502670"/>
                <a:ext cx="11739632" cy="1354538"/>
              </a:xfrm>
              <a:prstGeom prst="rect">
                <a:avLst/>
              </a:prstGeom>
              <a:blipFill>
                <a:blip r:embed="rId3"/>
                <a:stretch>
                  <a:fillRect l="-675" r="-52" b="-94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hu-HU" dirty="0" smtClean="0">
                <a:solidFill>
                  <a:srgbClr val="0070C0"/>
                </a:solidFill>
              </a:rPr>
              <a:t>Évaluation</a:t>
            </a:r>
            <a:endParaRPr lang="fr-FR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67553" y="1056268"/>
                <a:ext cx="11625973" cy="5615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>
                    <a:solidFill>
                      <a:srgbClr val="0070C0"/>
                    </a:solidFill>
                  </a:rPr>
                  <a:t>Exactitude (</a:t>
                </a:r>
                <a:r>
                  <a:rPr lang="fr-FR" sz="2400" i="1" dirty="0" err="1" smtClean="0">
                    <a:solidFill>
                      <a:srgbClr val="0070C0"/>
                    </a:solidFill>
                  </a:rPr>
                  <a:t>accuracy</a:t>
                </a:r>
                <a:r>
                  <a:rPr lang="fr-FR" sz="2400" dirty="0" smtClean="0">
                    <a:solidFill>
                      <a:srgbClr val="0070C0"/>
                    </a:solidFill>
                  </a:rPr>
                  <a:t>) :</a:t>
                </a:r>
                <a:r>
                  <a:rPr lang="fr-FR" sz="2400" dirty="0" smtClean="0"/>
                  <a:t> compter le nombre de fautes.</a:t>
                </a:r>
              </a:p>
              <a:p>
                <a:pPr marL="14288"/>
                <a:endParaRPr lang="fr-FR" sz="2200" dirty="0"/>
              </a:p>
              <a:p>
                <a:pPr marL="14288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200" b="0" i="0" smtClean="0">
                          <a:latin typeface="Cambria Math" panose="02040503050406030204" pitchFamily="18" charset="0"/>
                        </a:rPr>
                        <m:t>Acc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m:rPr>
                              <m:nor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m:rPr>
                              <m:nor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m:rPr>
                              <m:nor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dictions</m:t>
                          </m:r>
                          <m:r>
                            <m:rPr>
                              <m:nor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correctes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}|</m:t>
                          </m:r>
                        </m:num>
                        <m:den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m:rPr>
                              <m:nor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m:rPr>
                              <m:nor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m:rPr>
                              <m:nor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dictions</m:t>
                          </m:r>
                          <m:r>
                            <m:rPr>
                              <m:nor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totales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}|</m:t>
                          </m:r>
                        </m:den>
                      </m:f>
                    </m:oMath>
                  </m:oMathPara>
                </a14:m>
                <a:r>
                  <a:rPr lang="fr-FR" sz="2200" dirty="0" smtClean="0"/>
                  <a:t/>
                </a:r>
                <a:br>
                  <a:rPr lang="fr-FR" sz="2200" dirty="0" smtClean="0"/>
                </a:br>
                <a:endParaRPr lang="fr-FR" sz="2200" dirty="0" smtClean="0"/>
              </a:p>
              <a:p>
                <a:pPr marL="14288"/>
                <a:endParaRPr lang="fr-FR" sz="2200" dirty="0" smtClean="0"/>
              </a:p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/>
                  <a:t>Toutes les fautes ne se valent pas !</a:t>
                </a:r>
              </a:p>
              <a:p>
                <a:pPr marL="814388" lvl="1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>
                    <a:solidFill>
                      <a:srgbClr val="0070C0"/>
                    </a:solidFill>
                  </a:rPr>
                  <a:t>« vrai positif » : </a:t>
                </a:r>
                <a:r>
                  <a:rPr lang="fr-FR" sz="2400" dirty="0" smtClean="0"/>
                  <a:t>correctement classifié comme </a:t>
                </a:r>
                <a:r>
                  <a:rPr lang="fr-FR" sz="2400" i="1" dirty="0" smtClean="0"/>
                  <a:t>spam</a:t>
                </a:r>
                <a:r>
                  <a:rPr lang="fr-FR" sz="2400" dirty="0" smtClean="0"/>
                  <a:t> ;</a:t>
                </a:r>
              </a:p>
              <a:p>
                <a:pPr marL="814388" lvl="1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>
                    <a:solidFill>
                      <a:srgbClr val="0070C0"/>
                    </a:solidFill>
                  </a:rPr>
                  <a:t>« vrai négatif » :</a:t>
                </a:r>
                <a:r>
                  <a:rPr lang="fr-FR" sz="2400" dirty="0" smtClean="0"/>
                  <a:t> correctement classifié comme authentique ;</a:t>
                </a:r>
              </a:p>
              <a:p>
                <a:pPr marL="814388" lvl="1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>
                    <a:solidFill>
                      <a:srgbClr val="0070C0"/>
                    </a:solidFill>
                  </a:rPr>
                  <a:t>« faux positif » : </a:t>
                </a:r>
                <a:r>
                  <a:rPr lang="fr-FR" sz="2400" dirty="0" smtClean="0"/>
                  <a:t>message authentique incorrectement éliminé : </a:t>
                </a:r>
                <a:r>
                  <a:rPr lang="fr-FR" sz="2400" dirty="0" smtClean="0">
                    <a:solidFill>
                      <a:srgbClr val="0070C0"/>
                    </a:solidFill>
                  </a:rPr>
                  <a:t>faute grave !</a:t>
                </a:r>
              </a:p>
              <a:p>
                <a:pPr marL="814388" lvl="1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>
                    <a:solidFill>
                      <a:srgbClr val="0070C0"/>
                    </a:solidFill>
                  </a:rPr>
                  <a:t>« faux négatif » : </a:t>
                </a:r>
                <a:r>
                  <a:rPr lang="fr-FR" sz="2400" i="1" dirty="0" smtClean="0"/>
                  <a:t>spam</a:t>
                </a:r>
                <a:r>
                  <a:rPr lang="fr-FR" sz="2400" dirty="0" smtClean="0"/>
                  <a:t> qualifié comme authentique : nuisance mineure.</a:t>
                </a:r>
              </a:p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/>
                  <a:t>On distingue </a:t>
                </a:r>
                <a:r>
                  <a:rPr lang="fr-FR" sz="2400" dirty="0" smtClean="0">
                    <a:solidFill>
                      <a:srgbClr val="0070C0"/>
                    </a:solidFill>
                  </a:rPr>
                  <a:t>précision</a:t>
                </a:r>
                <a:r>
                  <a:rPr lang="fr-FR" sz="2400" dirty="0" smtClean="0"/>
                  <a:t> et </a:t>
                </a:r>
                <a:r>
                  <a:rPr lang="fr-FR" sz="2400" dirty="0" smtClean="0">
                    <a:solidFill>
                      <a:srgbClr val="0070C0"/>
                    </a:solidFill>
                  </a:rPr>
                  <a:t>rappel</a:t>
                </a:r>
                <a:r>
                  <a:rPr lang="fr-FR" sz="2400" dirty="0" smtClean="0"/>
                  <a:t> comme suit :</a:t>
                </a:r>
              </a:p>
              <a:p>
                <a:pPr marL="471488" lvl="1"/>
                <a:endParaRPr lang="fr-FR" sz="2200" dirty="0" smtClean="0"/>
              </a:p>
              <a:p>
                <a:pPr marL="471488" lvl="1"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2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m:rPr>
                        <m:nor/>
                      </m:rPr>
                      <a:rPr lang="fr-FR" sz="2200" b="0" i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fr-FR" sz="2200" b="0" i="0" smtClean="0">
                        <a:latin typeface="Cambria Math" panose="02040503050406030204" pitchFamily="18" charset="0"/>
                      </a:rPr>
                      <m:t>cision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VP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VP</m:t>
                        </m:r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</m:den>
                    </m:f>
                  </m:oMath>
                </a14:m>
                <a:r>
                  <a:rPr lang="fr-FR" sz="2200" dirty="0" smtClean="0"/>
                  <a:t> ;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200" b="0" i="0" smtClean="0">
                        <a:latin typeface="Cambria Math" panose="02040503050406030204" pitchFamily="18" charset="0"/>
                      </a:rPr>
                      <m:t>Rappel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VP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VP</m:t>
                        </m:r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fr-FR" sz="22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endParaRPr lang="fr-FR" sz="2200" dirty="0" smtClean="0"/>
              </a:p>
              <a:p>
                <a:pPr marL="471488" lvl="1" algn="ctr"/>
                <a:endParaRPr lang="fr-FR" sz="2200" dirty="0" smtClean="0"/>
              </a:p>
              <a:p>
                <a:pPr marL="357188" indent="-342900">
                  <a:buFont typeface="Arial" panose="020B0604020202020204" pitchFamily="34" charset="0"/>
                  <a:buChar char="•"/>
                </a:pPr>
                <a:r>
                  <a:rPr lang="fr-FR" sz="2400" dirty="0" smtClean="0"/>
                  <a:t>Pour un détecteur de spam utilisable, il faut une précision ≈ 100% et un rappel &gt; 98</a:t>
                </a:r>
                <a:r>
                  <a:rPr lang="fr-FR" sz="2400" dirty="0" smtClean="0"/>
                  <a:t>%.</a:t>
                </a:r>
                <a:endParaRPr lang="fr-FR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53" y="1056268"/>
                <a:ext cx="11625973" cy="5615512"/>
              </a:xfrm>
              <a:prstGeom prst="rect">
                <a:avLst/>
              </a:prstGeom>
              <a:blipFill>
                <a:blip r:embed="rId2"/>
                <a:stretch>
                  <a:fillRect l="-577" t="-869" b="-20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8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8" y="194790"/>
            <a:ext cx="10515600" cy="674781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Sémantique distributionnelle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61365" y="1075765"/>
            <a:ext cx="11824447" cy="57822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 smtClean="0">
                <a:latin typeface="Centaur" panose="02030504050205020304" pitchFamily="18" charset="0"/>
              </a:rPr>
              <a:t>“</a:t>
            </a:r>
            <a:r>
              <a:rPr lang="fr-FR" sz="2400" dirty="0" smtClean="0">
                <a:latin typeface="Centaur" panose="02030504050205020304" pitchFamily="18" charset="0"/>
              </a:rPr>
              <a:t>La signification d’un mot est son usage dans le langage</a:t>
            </a:r>
            <a:r>
              <a:rPr lang="en-US" sz="2400" dirty="0" smtClean="0">
                <a:latin typeface="Centaur" panose="02030504050205020304" pitchFamily="18" charset="0"/>
              </a:rPr>
              <a:t>.</a:t>
            </a:r>
            <a:r>
              <a:rPr lang="en-GB" sz="2400" dirty="0" smtClean="0">
                <a:latin typeface="Centaur" panose="02030504050205020304" pitchFamily="18" charset="0"/>
              </a:rPr>
              <a:t>”</a:t>
            </a:r>
          </a:p>
          <a:p>
            <a:pPr marL="0" indent="0" algn="r">
              <a:buNone/>
            </a:pPr>
            <a:r>
              <a:rPr lang="fr-FR" sz="2400" dirty="0" smtClean="0">
                <a:latin typeface="Centaur" panose="02030504050205020304" pitchFamily="18" charset="0"/>
              </a:rPr>
              <a:t>—Ludwig Wittgenstein, Recherches philosophiques §43, 1953</a:t>
            </a:r>
          </a:p>
          <a:p>
            <a:pPr marL="0" indent="0" algn="ctr">
              <a:buNone/>
            </a:pPr>
            <a:endParaRPr lang="en-GB" sz="2400" dirty="0" smtClean="0">
              <a:latin typeface="Centaur" panose="02030504050205020304" pitchFamily="18" charset="0"/>
            </a:endParaRPr>
          </a:p>
          <a:p>
            <a:pPr marL="0" indent="0" algn="ctr">
              <a:buNone/>
            </a:pPr>
            <a:r>
              <a:rPr lang="en-GB" sz="2400" dirty="0" smtClean="0">
                <a:latin typeface="Centaur" panose="02030504050205020304" pitchFamily="18" charset="0"/>
              </a:rPr>
              <a:t>“…</a:t>
            </a:r>
            <a:r>
              <a:rPr lang="en-US" sz="2400" dirty="0" smtClean="0">
                <a:latin typeface="Centaur" panose="02030504050205020304" pitchFamily="18" charset="0"/>
              </a:rPr>
              <a:t>the </a:t>
            </a:r>
            <a:r>
              <a:rPr lang="en-US" sz="2400" dirty="0">
                <a:latin typeface="Centaur" panose="02030504050205020304" pitchFamily="18" charset="0"/>
              </a:rPr>
              <a:t>linguist’s “meaning” of a morpheme. . . is by </a:t>
            </a:r>
            <a:r>
              <a:rPr lang="en-US" sz="2400" dirty="0" smtClean="0">
                <a:latin typeface="Centaur" panose="02030504050205020304" pitchFamily="18" charset="0"/>
              </a:rPr>
              <a:t>definition</a:t>
            </a:r>
            <a:br>
              <a:rPr lang="en-US" sz="2400" dirty="0" smtClean="0">
                <a:latin typeface="Centaur" panose="02030504050205020304" pitchFamily="18" charset="0"/>
              </a:rPr>
            </a:br>
            <a:r>
              <a:rPr lang="en-US" sz="2400" dirty="0" smtClean="0">
                <a:latin typeface="Centaur" panose="02030504050205020304" pitchFamily="18" charset="0"/>
              </a:rPr>
              <a:t>the </a:t>
            </a:r>
            <a:r>
              <a:rPr lang="en-US" sz="2400" dirty="0">
                <a:latin typeface="Centaur" panose="02030504050205020304" pitchFamily="18" charset="0"/>
              </a:rPr>
              <a:t>set of conditional probabilities of its </a:t>
            </a:r>
            <a:r>
              <a:rPr lang="en-US" sz="2400" b="1" dirty="0">
                <a:solidFill>
                  <a:srgbClr val="0070C0"/>
                </a:solidFill>
                <a:latin typeface="Centaur" panose="02030504050205020304" pitchFamily="18" charset="0"/>
              </a:rPr>
              <a:t>occurrence in context </a:t>
            </a:r>
            <a:r>
              <a:rPr lang="en-US" sz="2400" dirty="0">
                <a:latin typeface="Centaur" panose="02030504050205020304" pitchFamily="18" charset="0"/>
              </a:rPr>
              <a:t>with all other morphemes.</a:t>
            </a:r>
            <a:r>
              <a:rPr lang="en-GB" sz="2400" dirty="0" smtClean="0">
                <a:latin typeface="Centaur" panose="02030504050205020304" pitchFamily="18" charset="0"/>
              </a:rPr>
              <a:t>”</a:t>
            </a:r>
          </a:p>
          <a:p>
            <a:pPr marL="0" indent="0" algn="r">
              <a:buNone/>
            </a:pPr>
            <a:r>
              <a:rPr lang="en-GB" sz="2400" dirty="0" smtClean="0">
                <a:latin typeface="Centaur" panose="02030504050205020304" pitchFamily="18" charset="0"/>
              </a:rPr>
              <a:t>—Martin </a:t>
            </a:r>
            <a:r>
              <a:rPr lang="en-GB" sz="2400" dirty="0" err="1" smtClean="0">
                <a:latin typeface="Centaur" panose="02030504050205020304" pitchFamily="18" charset="0"/>
              </a:rPr>
              <a:t>Joos</a:t>
            </a:r>
            <a:r>
              <a:rPr lang="en-GB" sz="2400" dirty="0" smtClean="0">
                <a:latin typeface="Centaur" panose="02030504050205020304" pitchFamily="18" charset="0"/>
              </a:rPr>
              <a:t>, Description of Language Design, 1950</a:t>
            </a:r>
            <a:endParaRPr lang="en-GB" sz="2400" dirty="0">
              <a:latin typeface="Centaur" panose="02030504050205020304" pitchFamily="18" charset="0"/>
            </a:endParaRPr>
          </a:p>
          <a:p>
            <a:pPr marL="536575"/>
            <a:endParaRPr lang="en-GB" sz="2400" dirty="0" smtClean="0">
              <a:solidFill>
                <a:srgbClr val="0070C0"/>
              </a:solidFill>
            </a:endParaRPr>
          </a:p>
          <a:p>
            <a:pPr marL="536575"/>
            <a:r>
              <a:rPr lang="fr-FR" sz="2300" dirty="0" smtClean="0">
                <a:solidFill>
                  <a:srgbClr val="0070C0"/>
                </a:solidFill>
              </a:rPr>
              <a:t>Hypothèse distributionnelle :</a:t>
            </a:r>
            <a:r>
              <a:rPr lang="fr-FR" sz="2300" dirty="0" smtClean="0"/>
              <a:t> </a:t>
            </a:r>
            <a:r>
              <a:rPr lang="fr-FR" sz="2300" i="1" dirty="0" smtClean="0"/>
              <a:t>contexte similaire</a:t>
            </a:r>
            <a:r>
              <a:rPr lang="fr-FR" sz="2300" dirty="0" smtClean="0"/>
              <a:t> =&gt; </a:t>
            </a:r>
            <a:r>
              <a:rPr lang="fr-FR" sz="2300" i="1" dirty="0" smtClean="0"/>
              <a:t>signification similaire ;</a:t>
            </a:r>
          </a:p>
          <a:p>
            <a:pPr marL="0" indent="0" algn="ctr">
              <a:buNone/>
            </a:pPr>
            <a:r>
              <a:rPr lang="fr-FR" sz="2300" i="1" dirty="0" smtClean="0"/>
              <a:t>J’ai mis du </a:t>
            </a:r>
            <a:r>
              <a:rPr lang="fr-FR" sz="2300" b="1" i="1" dirty="0" smtClean="0">
                <a:solidFill>
                  <a:srgbClr val="0070C0"/>
                </a:solidFill>
              </a:rPr>
              <a:t>gasoil</a:t>
            </a:r>
            <a:r>
              <a:rPr lang="fr-FR" sz="2300" i="1" dirty="0" smtClean="0"/>
              <a:t> dans ma voiture. / J’ai mis du </a:t>
            </a:r>
            <a:r>
              <a:rPr lang="fr-FR" sz="2300" b="1" i="1" dirty="0" smtClean="0">
                <a:solidFill>
                  <a:schemeClr val="accent2">
                    <a:lumMod val="75000"/>
                  </a:schemeClr>
                </a:solidFill>
              </a:rPr>
              <a:t>carburant </a:t>
            </a:r>
            <a:r>
              <a:rPr lang="fr-FR" sz="2300" i="1" dirty="0" smtClean="0"/>
              <a:t>dans ma voiture.</a:t>
            </a:r>
          </a:p>
          <a:p>
            <a:pPr marL="536575"/>
            <a:r>
              <a:rPr lang="fr-FR" sz="2300" dirty="0" smtClean="0">
                <a:solidFill>
                  <a:srgbClr val="0070C0"/>
                </a:solidFill>
              </a:rPr>
              <a:t>idée : </a:t>
            </a:r>
            <a:r>
              <a:rPr lang="fr-FR" sz="2300" dirty="0" smtClean="0"/>
              <a:t>« faire émerger » le sens des mots statistiquement, à partir d’un large corpus de texte ;</a:t>
            </a:r>
            <a:endParaRPr lang="fr-FR" sz="2300" dirty="0" smtClean="0">
              <a:solidFill>
                <a:srgbClr val="0070C0"/>
              </a:solidFill>
            </a:endParaRPr>
          </a:p>
          <a:p>
            <a:pPr marL="536575"/>
            <a:r>
              <a:rPr lang="fr-FR" sz="2300" dirty="0" smtClean="0"/>
              <a:t>à comparer à l’usage du Petit Robert, des </a:t>
            </a:r>
            <a:r>
              <a:rPr lang="fr-FR" sz="2300" dirty="0" err="1" smtClean="0"/>
              <a:t>wordnet</a:t>
            </a:r>
            <a:r>
              <a:rPr lang="fr-FR" sz="2300" dirty="0" smtClean="0"/>
              <a:t>, ou d’autres ressources « officielles »</a:t>
            </a:r>
            <a:r>
              <a:rPr lang="fr-FR" sz="2300" dirty="0" smtClean="0"/>
              <a:t>.</a:t>
            </a:r>
            <a:endParaRPr lang="fr-FR" sz="2300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1D61-D244-4417-B8F9-7719B2E91E1B}" type="slidenum">
              <a:rPr lang="it-IT" smtClean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227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05" y="194790"/>
            <a:ext cx="10515600" cy="674781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Les plongements lexicaux (</a:t>
            </a:r>
            <a:r>
              <a:rPr lang="fr-FR" i="1" dirty="0" err="1" smtClean="0">
                <a:solidFill>
                  <a:srgbClr val="0070C0"/>
                </a:solidFill>
              </a:rPr>
              <a:t>word</a:t>
            </a:r>
            <a:r>
              <a:rPr lang="fr-FR" i="1" dirty="0" smtClean="0">
                <a:solidFill>
                  <a:srgbClr val="0070C0"/>
                </a:solidFill>
              </a:rPr>
              <a:t> </a:t>
            </a:r>
            <a:r>
              <a:rPr lang="fr-FR" i="1" dirty="0" err="1" smtClean="0">
                <a:solidFill>
                  <a:srgbClr val="0070C0"/>
                </a:solidFill>
              </a:rPr>
              <a:t>embeddings</a:t>
            </a:r>
            <a:r>
              <a:rPr lang="fr-FR" dirty="0" smtClean="0">
                <a:solidFill>
                  <a:srgbClr val="0070C0"/>
                </a:solidFill>
              </a:rPr>
              <a:t>)</a:t>
            </a:r>
            <a:endParaRPr lang="fr-FR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365" y="1156447"/>
                <a:ext cx="11897285" cy="5701553"/>
              </a:xfrm>
            </p:spPr>
            <p:txBody>
              <a:bodyPr>
                <a:normAutofit/>
              </a:bodyPr>
              <a:lstStyle/>
              <a:p>
                <a:pPr marL="765175" indent="-457200">
                  <a:buFont typeface="+mj-lt"/>
                  <a:buAutoNum type="arabicPeriod"/>
                </a:pPr>
                <a:r>
                  <a:rPr lang="fr-FR" sz="2400" dirty="0" smtClean="0"/>
                  <a:t>À partir d’un large corpus, on </a:t>
                </a:r>
                <a:r>
                  <a:rPr lang="fr-FR" sz="2400" dirty="0" smtClean="0"/>
                  <a:t>génère un </a:t>
                </a:r>
                <a:r>
                  <a:rPr lang="fr-FR" sz="2400" dirty="0" smtClean="0">
                    <a:solidFill>
                      <a:srgbClr val="0070C0"/>
                    </a:solidFill>
                  </a:rPr>
                  <a:t>vocabulaire </a:t>
                </a:r>
                <a:r>
                  <a:rPr lang="fr-FR" sz="2400" dirty="0" smtClean="0">
                    <a:solidFill>
                      <a:srgbClr val="0070C0"/>
                    </a:solidFill>
                  </a:rPr>
                  <a:t>de base</a:t>
                </a:r>
                <a:r>
                  <a:rPr lang="fr-FR" sz="2400" dirty="0" smtClean="0"/>
                  <a:t> </a:t>
                </a:r>
                <a:r>
                  <a:rPr lang="fr-FR" sz="2400" i="1" dirty="0" smtClean="0"/>
                  <a:t>V</a:t>
                </a:r>
                <a:r>
                  <a:rPr lang="fr-FR" sz="2400" dirty="0" smtClean="0"/>
                  <a:t> en prenant les mots</a:t>
                </a:r>
                <a:br>
                  <a:rPr lang="fr-FR" sz="2400" dirty="0" smtClean="0"/>
                </a:br>
                <a:r>
                  <a:rPr lang="fr-FR" sz="2400" dirty="0" smtClean="0"/>
                  <a:t>les plus fréquents du corpus (par exemple, |</a:t>
                </a:r>
                <a:r>
                  <a:rPr lang="fr-FR" sz="2400" i="1" dirty="0" smtClean="0"/>
                  <a:t>V</a:t>
                </a:r>
                <a:r>
                  <a:rPr lang="fr-FR" sz="2400" dirty="0" smtClean="0"/>
                  <a:t>|=50 000).</a:t>
                </a:r>
              </a:p>
              <a:p>
                <a:pPr marL="765175" indent="-457200">
                  <a:buFont typeface="+mj-lt"/>
                  <a:buAutoNum type="arabicPeriod"/>
                </a:pPr>
                <a:r>
                  <a:rPr lang="fr-FR" sz="2400" dirty="0" smtClean="0"/>
                  <a:t>Pour chaque mot unique du vocabulaire </a:t>
                </a:r>
                <a:r>
                  <a:rPr lang="fr-FR" sz="2400" i="1" dirty="0" smtClean="0"/>
                  <a:t>V</a:t>
                </a:r>
                <a:r>
                  <a:rPr lang="fr-FR" sz="2400" dirty="0" smtClean="0"/>
                  <a:t>, on calcule sa signification comm</a:t>
                </a:r>
                <a:r>
                  <a:rPr lang="fr-FR" sz="2400" dirty="0" smtClean="0"/>
                  <a:t>e un </a:t>
                </a:r>
                <a:r>
                  <a:rPr lang="fr-FR" sz="2400" dirty="0" smtClean="0">
                    <a:solidFill>
                      <a:srgbClr val="0070C0"/>
                    </a:solidFill>
                  </a:rPr>
                  <a:t>vecteur de mot</a:t>
                </a:r>
                <a:r>
                  <a:rPr lang="fr-FR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sz="2400" dirty="0" smtClean="0"/>
                  <a:t> </a:t>
                </a:r>
                <a:r>
                  <a:rPr lang="fr-FR" sz="2400" dirty="0" smtClean="0"/>
                  <a:t>avec une dimension </a:t>
                </a:r>
                <a14:m>
                  <m:oMath xmlns:m="http://schemas.openxmlformats.org/officeDocument/2006/math"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sz="2400" dirty="0" smtClean="0"/>
                  <a:t> prédéfinie (“propriétés sémantiques”).</a:t>
                </a:r>
              </a:p>
              <a:p>
                <a:pPr marL="765175" indent="-457200">
                  <a:buFont typeface="+mj-lt"/>
                  <a:buAutoNum type="arabicPeriod"/>
                </a:pPr>
                <a:r>
                  <a:rPr lang="fr-FR" sz="2400" dirty="0" smtClean="0"/>
                  <a:t>La </a:t>
                </a:r>
                <a:r>
                  <a:rPr lang="fr-FR" sz="2400" dirty="0" smtClean="0">
                    <a:solidFill>
                      <a:srgbClr val="0070C0"/>
                    </a:solidFill>
                  </a:rPr>
                  <a:t>matrice de plongement</a:t>
                </a:r>
                <a:r>
                  <a:rPr lang="fr-FR" sz="2400" dirty="0" smtClean="0"/>
                  <a:t> est composée d’un nombre |</a:t>
                </a:r>
                <a:r>
                  <a:rPr lang="fr-FR" sz="2400" i="1" dirty="0" smtClean="0"/>
                  <a:t>V</a:t>
                </a:r>
                <a:r>
                  <a:rPr lang="fr-FR" sz="2400" dirty="0" smtClean="0"/>
                  <a:t>| de vecteurs.</a:t>
                </a:r>
                <a:endParaRPr lang="fr-FR" sz="2400" dirty="0" smtClean="0"/>
              </a:p>
            </p:txBody>
          </p:sp>
        </mc:Choice>
        <mc:Fallback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365" y="1156447"/>
                <a:ext cx="11897285" cy="5701553"/>
              </a:xfrm>
              <a:blipFill>
                <a:blip r:embed="rId2"/>
                <a:stretch>
                  <a:fillRect t="-1711" r="-5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404439"/>
              </p:ext>
            </p:extLst>
          </p:nvPr>
        </p:nvGraphicFramePr>
        <p:xfrm>
          <a:off x="9656278" y="3664028"/>
          <a:ext cx="1182610" cy="149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522">
                  <a:extLst>
                    <a:ext uri="{9D8B030D-6E8A-4147-A177-3AD203B41FA5}">
                      <a16:colId xmlns:a16="http://schemas.microsoft.com/office/drawing/2014/main" val="481149406"/>
                    </a:ext>
                  </a:extLst>
                </a:gridCol>
                <a:gridCol w="236522">
                  <a:extLst>
                    <a:ext uri="{9D8B030D-6E8A-4147-A177-3AD203B41FA5}">
                      <a16:colId xmlns:a16="http://schemas.microsoft.com/office/drawing/2014/main" val="1786858238"/>
                    </a:ext>
                  </a:extLst>
                </a:gridCol>
                <a:gridCol w="236522">
                  <a:extLst>
                    <a:ext uri="{9D8B030D-6E8A-4147-A177-3AD203B41FA5}">
                      <a16:colId xmlns:a16="http://schemas.microsoft.com/office/drawing/2014/main" val="827100914"/>
                    </a:ext>
                  </a:extLst>
                </a:gridCol>
                <a:gridCol w="236522">
                  <a:extLst>
                    <a:ext uri="{9D8B030D-6E8A-4147-A177-3AD203B41FA5}">
                      <a16:colId xmlns:a16="http://schemas.microsoft.com/office/drawing/2014/main" val="2327701480"/>
                    </a:ext>
                  </a:extLst>
                </a:gridCol>
                <a:gridCol w="236522">
                  <a:extLst>
                    <a:ext uri="{9D8B030D-6E8A-4147-A177-3AD203B41FA5}">
                      <a16:colId xmlns:a16="http://schemas.microsoft.com/office/drawing/2014/main" val="2959809975"/>
                    </a:ext>
                  </a:extLst>
                </a:gridCol>
              </a:tblGrid>
              <a:tr h="160019"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25206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026855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229197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141003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719179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496388"/>
                  </a:ext>
                </a:extLst>
              </a:tr>
              <a:tr h="160019"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999485"/>
                  </a:ext>
                </a:extLst>
              </a:tr>
            </a:tbl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1D61-D244-4417-B8F9-7719B2E91E1B}" type="slidenum">
              <a:rPr lang="it-IT" smtClean="0"/>
              <a:t>25</a:t>
            </a:fld>
            <a:endParaRPr lang="it-IT" dirty="0"/>
          </a:p>
        </p:txBody>
      </p:sp>
      <p:grpSp>
        <p:nvGrpSpPr>
          <p:cNvPr id="24" name="Group 23"/>
          <p:cNvGrpSpPr/>
          <p:nvPr/>
        </p:nvGrpSpPr>
        <p:grpSpPr>
          <a:xfrm>
            <a:off x="913922" y="3675911"/>
            <a:ext cx="9924965" cy="2304252"/>
            <a:chOff x="913922" y="4859250"/>
            <a:chExt cx="9924965" cy="2304252"/>
          </a:xfrm>
        </p:grpSpPr>
        <p:sp>
          <p:nvSpPr>
            <p:cNvPr id="5" name="Flowchart: Multidocument 4"/>
            <p:cNvSpPr/>
            <p:nvPr/>
          </p:nvSpPr>
          <p:spPr>
            <a:xfrm>
              <a:off x="913922" y="5145506"/>
              <a:ext cx="2203434" cy="1274637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Corpus </a:t>
              </a:r>
              <a:r>
                <a:rPr lang="en-GB" dirty="0" err="1" smtClean="0"/>
                <a:t>textuel</a:t>
              </a:r>
              <a:endParaRPr lang="en-GB" dirty="0" smtClean="0"/>
            </a:p>
            <a:p>
              <a:pPr algn="ctr"/>
              <a:r>
                <a:rPr lang="en-GB" dirty="0" smtClean="0"/>
                <a:t>(</a:t>
              </a:r>
              <a:r>
                <a:rPr lang="en-GB" dirty="0" smtClean="0"/>
                <a:t>p. ex. </a:t>
              </a:r>
              <a:r>
                <a:rPr lang="en-GB" dirty="0" err="1" smtClean="0"/>
                <a:t>Wikipédia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463555" y="5081137"/>
              <a:ext cx="1701985" cy="1025979"/>
            </a:xfrm>
            <a:prstGeom prst="roundRect">
              <a:avLst>
                <a:gd name="adj" fmla="val 132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PLONGE</a:t>
              </a:r>
              <a:r>
                <a:rPr lang="fr-FR" dirty="0" smtClean="0"/>
                <a:t>MENT</a:t>
              </a:r>
              <a:endParaRPr lang="it-IT" dirty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5914823" y="5296392"/>
              <a:ext cx="364908" cy="18836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8367457" y="5502687"/>
              <a:ext cx="328844" cy="163009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Left Brace 8"/>
            <p:cNvSpPr/>
            <p:nvPr/>
          </p:nvSpPr>
          <p:spPr>
            <a:xfrm>
              <a:off x="9366844" y="4859250"/>
              <a:ext cx="180569" cy="1481638"/>
            </a:xfrm>
            <a:prstGeom prst="leftBrace">
              <a:avLst>
                <a:gd name="adj1" fmla="val 116332"/>
                <a:gd name="adj2" fmla="val 51693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Left Brace 9"/>
            <p:cNvSpPr/>
            <p:nvPr/>
          </p:nvSpPr>
          <p:spPr>
            <a:xfrm rot="5400000" flipH="1">
              <a:off x="10188109" y="5884493"/>
              <a:ext cx="144443" cy="1157112"/>
            </a:xfrm>
            <a:prstGeom prst="leftBrace">
              <a:avLst>
                <a:gd name="adj1" fmla="val 142141"/>
                <a:gd name="adj2" fmla="val 51693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0056478" y="6701837"/>
                  <a:ext cx="27463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it-IT" sz="2400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6478" y="6701837"/>
                  <a:ext cx="27463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6667" r="-5333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8689897" y="5348052"/>
                  <a:ext cx="47503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9897" y="5348052"/>
                  <a:ext cx="475030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1688" r="-33766" b="-1710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3790952" y="5081137"/>
              <a:ext cx="2002800" cy="6187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</a:t>
              </a:r>
              <a:r>
                <a:rPr lang="hu-HU" dirty="0" smtClean="0"/>
                <a:t>ÉNÉRATION</a:t>
              </a:r>
              <a:br>
                <a:rPr lang="hu-HU" dirty="0" smtClean="0"/>
              </a:br>
              <a:r>
                <a:rPr lang="hu-HU" dirty="0" smtClean="0"/>
                <a:t>DU VOCABULAIRE</a:t>
              </a:r>
              <a:endParaRPr lang="it-IT" dirty="0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3350915" y="5260635"/>
              <a:ext cx="364908" cy="197227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087739" y="6383608"/>
                  <a:ext cx="27463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it-IT" sz="2400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739" y="6383608"/>
                  <a:ext cx="27463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6667" r="-5333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Down Arrow 13"/>
            <p:cNvSpPr/>
            <p:nvPr/>
          </p:nvSpPr>
          <p:spPr>
            <a:xfrm rot="10800000">
              <a:off x="7207624" y="6167715"/>
              <a:ext cx="154745" cy="22311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/>
                <p:cNvSpPr/>
                <p:nvPr/>
              </p:nvSpPr>
              <p:spPr>
                <a:xfrm>
                  <a:off x="5915256" y="4891303"/>
                  <a:ext cx="45570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it-IT" sz="2400" dirty="0"/>
                </a:p>
              </p:txBody>
            </p:sp>
          </mc:Choice>
          <mc:Fallback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56" y="4891303"/>
                  <a:ext cx="455701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26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Arrow 22"/>
            <p:cNvSpPr/>
            <p:nvPr/>
          </p:nvSpPr>
          <p:spPr>
            <a:xfrm>
              <a:off x="3350914" y="5809717"/>
              <a:ext cx="2928817" cy="177065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9214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34" y="194790"/>
            <a:ext cx="10515600" cy="674781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Calcul des vecteurs de mots : </a:t>
            </a:r>
            <a:r>
              <a:rPr lang="fr-FR" dirty="0" err="1" smtClean="0">
                <a:solidFill>
                  <a:srgbClr val="0070C0"/>
                </a:solidFill>
              </a:rPr>
              <a:t>co-occurrence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986118"/>
            <a:ext cx="10923494" cy="5871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La </a:t>
            </a:r>
            <a:r>
              <a:rPr lang="fr-FR" sz="2400" dirty="0" err="1" smtClean="0"/>
              <a:t>co-occurrence</a:t>
            </a:r>
            <a:r>
              <a:rPr lang="fr-FR" sz="2400" dirty="0" smtClean="0"/>
              <a:t> est calculée à l’aide d’une </a:t>
            </a:r>
            <a:r>
              <a:rPr lang="fr-FR" sz="2400" dirty="0" smtClean="0">
                <a:solidFill>
                  <a:srgbClr val="0070C0"/>
                </a:solidFill>
              </a:rPr>
              <a:t>fenêtre glissante </a:t>
            </a:r>
            <a:r>
              <a:rPr lang="fr-FR" sz="2400" dirty="0" smtClean="0"/>
              <a:t>(ici : +/- 3 mots):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r>
              <a:rPr lang="fr-FR" sz="2400" dirty="0" smtClean="0"/>
              <a:t>L</a:t>
            </a:r>
            <a:r>
              <a:rPr lang="fr-FR" sz="2400" dirty="0" smtClean="0"/>
              <a:t>es méthodes classiques sont fondées sur le </a:t>
            </a:r>
            <a:r>
              <a:rPr lang="fr-FR" sz="2400" dirty="0" smtClean="0">
                <a:solidFill>
                  <a:srgbClr val="0070C0"/>
                </a:solidFill>
              </a:rPr>
              <a:t>comptage</a:t>
            </a:r>
            <a:r>
              <a:rPr lang="fr-FR" sz="2400" dirty="0" smtClean="0"/>
              <a:t> des </a:t>
            </a:r>
            <a:r>
              <a:rPr lang="fr-FR" sz="2400" dirty="0" err="1" smtClean="0"/>
              <a:t>co-occurrences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(cf. la </a:t>
            </a:r>
            <a:r>
              <a:rPr lang="fr-FR" sz="2400" i="1" dirty="0" smtClean="0"/>
              <a:t>matrice de </a:t>
            </a:r>
            <a:r>
              <a:rPr lang="fr-FR" sz="2400" i="1" dirty="0" err="1" smtClean="0"/>
              <a:t>co-occurrences</a:t>
            </a:r>
            <a:r>
              <a:rPr lang="fr-FR" sz="2400" dirty="0" smtClean="0"/>
              <a:t>).</a:t>
            </a:r>
            <a:endParaRPr lang="fr-FR" sz="2000" dirty="0" smtClean="0"/>
          </a:p>
          <a:p>
            <a:r>
              <a:rPr lang="fr-FR" sz="2400" dirty="0" smtClean="0"/>
              <a:t>Les méthodes neuronales sont fondées sur la</a:t>
            </a:r>
            <a:r>
              <a:rPr lang="fr-FR" sz="2400" dirty="0" smtClean="0"/>
              <a:t> </a:t>
            </a:r>
            <a:r>
              <a:rPr lang="fr-FR" sz="2400" dirty="0" smtClean="0">
                <a:solidFill>
                  <a:srgbClr val="0070C0"/>
                </a:solidFill>
              </a:rPr>
              <a:t>prédiction</a:t>
            </a:r>
            <a:r>
              <a:rPr lang="fr-FR" sz="2400" dirty="0" smtClean="0"/>
              <a:t> des </a:t>
            </a:r>
            <a:r>
              <a:rPr lang="fr-FR" sz="2400" dirty="0" err="1" smtClean="0"/>
              <a:t>co-occurrences</a:t>
            </a:r>
            <a:r>
              <a:rPr lang="fr-FR" sz="2400" dirty="0" smtClean="0"/>
              <a:t> :</a:t>
            </a:r>
          </a:p>
          <a:p>
            <a:pPr marL="627063" lvl="1" indent="-342900"/>
            <a:r>
              <a:rPr lang="fr-FR" sz="2000" dirty="0" smtClean="0"/>
              <a:t>entraînement d’un réseau de neurones afin de prédire le contexte d’un mot</a:t>
            </a:r>
            <a:br>
              <a:rPr lang="fr-FR" sz="2000" dirty="0" smtClean="0"/>
            </a:br>
            <a:r>
              <a:rPr lang="fr-FR" sz="2000" dirty="0" smtClean="0"/>
              <a:t>(ou vice versa : prédire un mot à partir de son contexte) ;</a:t>
            </a:r>
          </a:p>
          <a:p>
            <a:pPr marL="627063" lvl="1" indent="-342900"/>
            <a:r>
              <a:rPr lang="fr-FR" sz="2000" dirty="0" smtClean="0"/>
              <a:t>la théorie existait déjà dans les années 2000 ;</a:t>
            </a:r>
          </a:p>
          <a:p>
            <a:pPr marL="627063" lvl="1" indent="-342900"/>
            <a:r>
              <a:rPr lang="fr-FR" sz="2000" dirty="0" smtClean="0"/>
              <a:t>word2vec (</a:t>
            </a:r>
            <a:r>
              <a:rPr lang="fr-FR" sz="2000" dirty="0" err="1" smtClean="0"/>
              <a:t>Mikolov</a:t>
            </a:r>
            <a:r>
              <a:rPr lang="fr-FR" sz="2000" dirty="0" smtClean="0"/>
              <a:t> et al., 2013) et </a:t>
            </a:r>
            <a:r>
              <a:rPr lang="fr-FR" sz="2000" dirty="0" err="1" smtClean="0"/>
              <a:t>GloVe</a:t>
            </a:r>
            <a:r>
              <a:rPr lang="fr-FR" sz="2000" dirty="0" smtClean="0"/>
              <a:t> (</a:t>
            </a:r>
            <a:r>
              <a:rPr lang="fr-FR" sz="2000" dirty="0" err="1" smtClean="0"/>
              <a:t>Pennington</a:t>
            </a:r>
            <a:r>
              <a:rPr lang="fr-FR" sz="2000" dirty="0" smtClean="0"/>
              <a:t> et al., 2014) ont rendu le processus suffisamment performant pour l’usage pratique.</a:t>
            </a:r>
            <a:endParaRPr lang="fr-FR" sz="20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32426"/>
              </p:ext>
            </p:extLst>
          </p:nvPr>
        </p:nvGraphicFramePr>
        <p:xfrm>
          <a:off x="1946084" y="2181560"/>
          <a:ext cx="760767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5297">
                  <a:extLst>
                    <a:ext uri="{9D8B030D-6E8A-4147-A177-3AD203B41FA5}">
                      <a16:colId xmlns:a16="http://schemas.microsoft.com/office/drawing/2014/main" val="2001626208"/>
                    </a:ext>
                  </a:extLst>
                </a:gridCol>
                <a:gridCol w="845297">
                  <a:extLst>
                    <a:ext uri="{9D8B030D-6E8A-4147-A177-3AD203B41FA5}">
                      <a16:colId xmlns:a16="http://schemas.microsoft.com/office/drawing/2014/main" val="3575900764"/>
                    </a:ext>
                  </a:extLst>
                </a:gridCol>
                <a:gridCol w="845297">
                  <a:extLst>
                    <a:ext uri="{9D8B030D-6E8A-4147-A177-3AD203B41FA5}">
                      <a16:colId xmlns:a16="http://schemas.microsoft.com/office/drawing/2014/main" val="1729540368"/>
                    </a:ext>
                  </a:extLst>
                </a:gridCol>
                <a:gridCol w="845297">
                  <a:extLst>
                    <a:ext uri="{9D8B030D-6E8A-4147-A177-3AD203B41FA5}">
                      <a16:colId xmlns:a16="http://schemas.microsoft.com/office/drawing/2014/main" val="3390924485"/>
                    </a:ext>
                  </a:extLst>
                </a:gridCol>
                <a:gridCol w="845297">
                  <a:extLst>
                    <a:ext uri="{9D8B030D-6E8A-4147-A177-3AD203B41FA5}">
                      <a16:colId xmlns:a16="http://schemas.microsoft.com/office/drawing/2014/main" val="2714159142"/>
                    </a:ext>
                  </a:extLst>
                </a:gridCol>
                <a:gridCol w="845297">
                  <a:extLst>
                    <a:ext uri="{9D8B030D-6E8A-4147-A177-3AD203B41FA5}">
                      <a16:colId xmlns:a16="http://schemas.microsoft.com/office/drawing/2014/main" val="3482413547"/>
                    </a:ext>
                  </a:extLst>
                </a:gridCol>
                <a:gridCol w="845297">
                  <a:extLst>
                    <a:ext uri="{9D8B030D-6E8A-4147-A177-3AD203B41FA5}">
                      <a16:colId xmlns:a16="http://schemas.microsoft.com/office/drawing/2014/main" val="3258098693"/>
                    </a:ext>
                  </a:extLst>
                </a:gridCol>
                <a:gridCol w="845297">
                  <a:extLst>
                    <a:ext uri="{9D8B030D-6E8A-4147-A177-3AD203B41FA5}">
                      <a16:colId xmlns:a16="http://schemas.microsoft.com/office/drawing/2014/main" val="3138307778"/>
                    </a:ext>
                  </a:extLst>
                </a:gridCol>
                <a:gridCol w="845297">
                  <a:extLst>
                    <a:ext uri="{9D8B030D-6E8A-4147-A177-3AD203B41FA5}">
                      <a16:colId xmlns:a16="http://schemas.microsoft.com/office/drawing/2014/main" val="3395553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i="1" dirty="0" smtClean="0"/>
                        <a:t>J</a:t>
                      </a:r>
                      <a:endParaRPr lang="it-IT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 smtClean="0"/>
                        <a:t>ai</a:t>
                      </a:r>
                      <a:endParaRPr lang="it-IT" b="0" i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 smtClean="0"/>
                        <a:t>mis</a:t>
                      </a:r>
                      <a:endParaRPr lang="it-IT" b="0" i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 smtClean="0"/>
                        <a:t>du</a:t>
                      </a:r>
                      <a:endParaRPr lang="it-IT" b="0" i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 smtClean="0"/>
                        <a:t>gasoil</a:t>
                      </a:r>
                      <a:endParaRPr lang="it-IT" b="1" i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 smtClean="0"/>
                        <a:t>dans</a:t>
                      </a:r>
                      <a:endParaRPr lang="it-IT" b="0" i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 smtClean="0"/>
                        <a:t>ma</a:t>
                      </a:r>
                      <a:endParaRPr lang="it-IT" b="0" i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 smtClean="0"/>
                        <a:t>voiture</a:t>
                      </a:r>
                      <a:endParaRPr lang="it-IT" b="0" i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 dirty="0" smtClean="0"/>
                        <a:t>.</a:t>
                      </a:r>
                      <a:endParaRPr lang="it-IT" b="0" i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45757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877598" y="1479060"/>
            <a:ext cx="7549780" cy="1667552"/>
            <a:chOff x="2393581" y="5127816"/>
            <a:chExt cx="7549780" cy="1621556"/>
          </a:xfrm>
        </p:grpSpPr>
        <p:sp>
          <p:nvSpPr>
            <p:cNvPr id="8" name="Arc 7"/>
            <p:cNvSpPr/>
            <p:nvPr/>
          </p:nvSpPr>
          <p:spPr>
            <a:xfrm>
              <a:off x="5440832" y="5504330"/>
              <a:ext cx="851647" cy="735106"/>
            </a:xfrm>
            <a:prstGeom prst="arc">
              <a:avLst>
                <a:gd name="adj1" fmla="val 11440257"/>
                <a:gd name="adj2" fmla="val 20934065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Arc 8"/>
            <p:cNvSpPr/>
            <p:nvPr/>
          </p:nvSpPr>
          <p:spPr>
            <a:xfrm flipV="1">
              <a:off x="4595172" y="5690943"/>
              <a:ext cx="1655485" cy="950258"/>
            </a:xfrm>
            <a:prstGeom prst="arc">
              <a:avLst>
                <a:gd name="adj1" fmla="val 11000217"/>
                <a:gd name="adj2" fmla="val 21278249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Arc 9"/>
            <p:cNvSpPr/>
            <p:nvPr/>
          </p:nvSpPr>
          <p:spPr>
            <a:xfrm>
              <a:off x="3683751" y="5127816"/>
              <a:ext cx="2608728" cy="1246090"/>
            </a:xfrm>
            <a:prstGeom prst="arc">
              <a:avLst>
                <a:gd name="adj1" fmla="val 10769463"/>
                <a:gd name="adj2" fmla="val 21380800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Arc 10"/>
            <p:cNvSpPr/>
            <p:nvPr/>
          </p:nvSpPr>
          <p:spPr>
            <a:xfrm flipH="1">
              <a:off x="6289493" y="5463990"/>
              <a:ext cx="883025" cy="735106"/>
            </a:xfrm>
            <a:prstGeom prst="arc">
              <a:avLst>
                <a:gd name="adj1" fmla="val 11290973"/>
                <a:gd name="adj2" fmla="val 20934065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Arc 11"/>
            <p:cNvSpPr/>
            <p:nvPr/>
          </p:nvSpPr>
          <p:spPr>
            <a:xfrm flipH="1" flipV="1">
              <a:off x="6250657" y="5673606"/>
              <a:ext cx="1630080" cy="960277"/>
            </a:xfrm>
            <a:prstGeom prst="arc">
              <a:avLst>
                <a:gd name="adj1" fmla="val 11000217"/>
                <a:gd name="adj2" fmla="val 21143548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Arc 12"/>
            <p:cNvSpPr/>
            <p:nvPr/>
          </p:nvSpPr>
          <p:spPr>
            <a:xfrm flipH="1">
              <a:off x="6289494" y="5154712"/>
              <a:ext cx="2468280" cy="1084718"/>
            </a:xfrm>
            <a:prstGeom prst="arc">
              <a:avLst>
                <a:gd name="adj1" fmla="val 10700351"/>
                <a:gd name="adj2" fmla="val 21500571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393581" y="5335053"/>
                  <a:ext cx="13611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ai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gasoil</m:t>
                            </m:r>
                          </m:e>
                        </m:d>
                      </m:oMath>
                    </m:oMathPara>
                  </a14:m>
                  <a:endParaRPr lang="it-IT" sz="1600" dirty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581" y="5335053"/>
                  <a:ext cx="1361146" cy="338554"/>
                </a:xfrm>
                <a:prstGeom prst="rect">
                  <a:avLst/>
                </a:prstGeom>
                <a:blipFill>
                  <a:blip r:embed="rId2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203406" y="6410818"/>
                  <a:ext cx="13611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mis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gasoil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600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406" y="6410818"/>
                  <a:ext cx="1361146" cy="338554"/>
                </a:xfrm>
                <a:prstGeom prst="rect">
                  <a:avLst/>
                </a:prstGeom>
                <a:blipFill>
                  <a:blip r:embed="rId3"/>
                  <a:stretch>
                    <a:fillRect r="-897" b="-701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7106784" y="5468937"/>
                  <a:ext cx="13611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dans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gasoil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600" dirty="0"/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784" y="5468937"/>
                  <a:ext cx="1361146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8520" b="-701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7652878" y="6358094"/>
                  <a:ext cx="13611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gasoil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600" dirty="0"/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878" y="6358094"/>
                  <a:ext cx="136114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151424" y="5449957"/>
                  <a:ext cx="13611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du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gasoil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600" dirty="0"/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424" y="5449957"/>
                  <a:ext cx="1361146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8582215" y="5271708"/>
                  <a:ext cx="13611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voiture</m:t>
                        </m:r>
                        <m:r>
                          <m:rPr>
                            <m:nor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gasoil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600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2215" y="5271708"/>
                  <a:ext cx="1361146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24664" b="-701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1D61-D244-4417-B8F9-7719B2E91E1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85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38" y="194790"/>
            <a:ext cx="11703843" cy="674781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rgbClr val="0070C0"/>
                </a:solidFill>
              </a:rPr>
              <a:t>Calcul des vecteurs de mots à l’aide d’un réseau de neurones</a:t>
            </a:r>
            <a:endParaRPr lang="en-GB" sz="3600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30" y="1175263"/>
            <a:ext cx="8193740" cy="483942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706995" y="3594977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i="1" dirty="0" smtClean="0">
                <a:solidFill>
                  <a:schemeClr val="accent2">
                    <a:lumMod val="75000"/>
                  </a:schemeClr>
                </a:solidFill>
              </a:rPr>
              <a:t>gasoil</a:t>
            </a:r>
            <a:endParaRPr lang="it-IT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517400" y="2313024"/>
            <a:ext cx="518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i="1" dirty="0" smtClean="0">
                <a:solidFill>
                  <a:srgbClr val="0070C0"/>
                </a:solidFill>
              </a:rPr>
              <a:t>mis</a:t>
            </a:r>
            <a:endParaRPr lang="it-IT" b="1" i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476796" y="4383872"/>
            <a:ext cx="868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i="1" dirty="0" smtClean="0">
                <a:solidFill>
                  <a:srgbClr val="0070C0"/>
                </a:solidFill>
              </a:rPr>
              <a:t>voiture</a:t>
            </a:r>
            <a:endParaRPr lang="it-IT" b="1" i="1" dirty="0">
              <a:solidFill>
                <a:srgbClr val="0070C0"/>
              </a:solidFill>
            </a:endParaRP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1D61-D244-4417-B8F9-7719B2E91E1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60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905" y="564777"/>
            <a:ext cx="2238375" cy="1443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67" y="194790"/>
            <a:ext cx="10515600" cy="674781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Propriétés des vecteurs de mots</a:t>
            </a:r>
            <a:endParaRPr lang="fr-FR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4432" y="869572"/>
                <a:ext cx="11353800" cy="5853958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fr-FR" sz="2000" dirty="0" smtClean="0"/>
                  <a:t>La similarité des vecteurs est calculée à l’aide de la </a:t>
                </a:r>
                <a:r>
                  <a:rPr lang="fr-FR" sz="2000" dirty="0" smtClean="0">
                    <a:solidFill>
                      <a:srgbClr val="0070C0"/>
                    </a:solidFill>
                  </a:rPr>
                  <a:t>similarité cosinus </a:t>
                </a:r>
                <a:r>
                  <a:rPr lang="fr-FR" sz="2000" dirty="0" smtClean="0"/>
                  <a:t>:</a:t>
                </a:r>
                <a:endParaRPr lang="fr-FR" sz="1100" b="0" i="0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1800" b="0" i="0" smtClean="0">
                          <a:latin typeface="Cambria Math" panose="02040503050406030204" pitchFamily="18" charset="0"/>
                        </a:rPr>
                        <m:t>sim</m:t>
                      </m:r>
                      <m:d>
                        <m:d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⃑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"/>
                              <m:endChr m:val="‖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sz="1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fr-F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d>
                          <m:d>
                            <m:dPr>
                              <m:begChr m:val=""/>
                              <m:endChr m:val="‖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sz="1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fr-F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d>
                        </m:den>
                      </m:f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18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dirty="0" smtClean="0"/>
              </a:p>
              <a:p>
                <a:r>
                  <a:rPr lang="fr-FR" sz="2000" dirty="0" smtClean="0"/>
                  <a:t>Qu’est-ce que cela signifie ? Rien d’autre que les deux mots apparaissent dans des </a:t>
                </a:r>
                <a:r>
                  <a:rPr lang="fr-FR" sz="2000" dirty="0" err="1" smtClean="0"/>
                  <a:t>contexts</a:t>
                </a:r>
                <a:r>
                  <a:rPr lang="fr-FR" sz="2000" dirty="0" smtClean="0"/>
                  <a:t> similaires :</a:t>
                </a:r>
              </a:p>
              <a:p>
                <a:pPr marL="0" indent="0" algn="ctr">
                  <a:buNone/>
                </a:pPr>
                <a:r>
                  <a:rPr lang="fr-FR" sz="2000" i="1" dirty="0" smtClean="0">
                    <a:solidFill>
                      <a:srgbClr val="0070C0"/>
                    </a:solidFill>
                  </a:rPr>
                  <a:t>gasoil</a:t>
                </a:r>
                <a:r>
                  <a:rPr lang="fr-FR" sz="2000" dirty="0" smtClean="0">
                    <a:solidFill>
                      <a:srgbClr val="0070C0"/>
                    </a:solidFill>
                  </a:rPr>
                  <a:t> “est similaire à” </a:t>
                </a:r>
                <a:r>
                  <a:rPr lang="fr-FR" sz="2000" i="1" dirty="0" smtClean="0">
                    <a:solidFill>
                      <a:srgbClr val="0070C0"/>
                    </a:solidFill>
                  </a:rPr>
                  <a:t>carburant</a:t>
                </a:r>
                <a:r>
                  <a:rPr lang="fr-FR" sz="2000" i="1" dirty="0" smtClean="0"/>
                  <a:t> </a:t>
                </a:r>
                <a:r>
                  <a:rPr lang="fr-FR" sz="2000" dirty="0" smtClean="0"/>
                  <a:t>mais aussi</a:t>
                </a:r>
                <a:r>
                  <a:rPr lang="fr-FR" sz="2000" i="1" dirty="0" smtClean="0"/>
                  <a:t> </a:t>
                </a:r>
                <a:r>
                  <a:rPr lang="fr-FR" sz="2000" i="1" dirty="0" smtClean="0">
                    <a:solidFill>
                      <a:srgbClr val="0070C0"/>
                    </a:solidFill>
                  </a:rPr>
                  <a:t>gasoil</a:t>
                </a:r>
                <a:r>
                  <a:rPr lang="fr-FR" sz="2000" dirty="0" smtClean="0">
                    <a:solidFill>
                      <a:srgbClr val="0070C0"/>
                    </a:solidFill>
                  </a:rPr>
                  <a:t> “est similaire à” </a:t>
                </a:r>
                <a:r>
                  <a:rPr lang="fr-FR" sz="2000" i="1" dirty="0" smtClean="0">
                    <a:solidFill>
                      <a:srgbClr val="0070C0"/>
                    </a:solidFill>
                  </a:rPr>
                  <a:t>voiture</a:t>
                </a:r>
              </a:p>
              <a:p>
                <a:r>
                  <a:rPr lang="fr-FR" sz="2000" dirty="0" smtClean="0"/>
                  <a:t>La similarité cosinus N’EST PAS une similarité sémantique ! Elle mesure plutôt une relation générale entre les sens.</a:t>
                </a:r>
              </a:p>
              <a:p>
                <a:r>
                  <a:rPr lang="fr-FR" sz="2000" dirty="0" smtClean="0"/>
                  <a:t>La </a:t>
                </a:r>
                <a:r>
                  <a:rPr lang="fr-FR" sz="2000" dirty="0" smtClean="0">
                    <a:solidFill>
                      <a:srgbClr val="0070C0"/>
                    </a:solidFill>
                  </a:rPr>
                  <a:t>polysémie</a:t>
                </a:r>
                <a:r>
                  <a:rPr lang="fr-FR" sz="2000" dirty="0" smtClean="0"/>
                  <a:t> n’est pas représentée au sein des plongements :</a:t>
                </a:r>
              </a:p>
              <a:p>
                <a:pPr marL="0" indent="0" algn="ctr">
                  <a:buNone/>
                </a:pPr>
                <a:r>
                  <a:rPr lang="en-GB" sz="2400" dirty="0" smtClean="0">
                    <a:latin typeface="Centaur" panose="02030504050205020304" pitchFamily="18" charset="0"/>
                  </a:rPr>
                  <a:t>“Your argument is </a:t>
                </a:r>
                <a:r>
                  <a:rPr lang="en-GB" sz="2400" dirty="0" smtClean="0">
                    <a:solidFill>
                      <a:srgbClr val="0070C0"/>
                    </a:solidFill>
                    <a:latin typeface="Centaur" panose="02030504050205020304" pitchFamily="18" charset="0"/>
                  </a:rPr>
                  <a:t>sound</a:t>
                </a:r>
                <a:r>
                  <a:rPr lang="en-GB" sz="2400" dirty="0" smtClean="0">
                    <a:latin typeface="Centaur" panose="02030504050205020304" pitchFamily="18" charset="0"/>
                  </a:rPr>
                  <a:t>, nothing but </a:t>
                </a:r>
                <a:r>
                  <a:rPr lang="en-GB" sz="2400" dirty="0" smtClean="0">
                    <a:solidFill>
                      <a:srgbClr val="0070C0"/>
                    </a:solidFill>
                    <a:latin typeface="Centaur" panose="02030504050205020304" pitchFamily="18" charset="0"/>
                  </a:rPr>
                  <a:t>sound</a:t>
                </a:r>
                <a:r>
                  <a:rPr lang="en-GB" sz="2400" dirty="0" smtClean="0">
                    <a:latin typeface="Centaur" panose="02030504050205020304" pitchFamily="18" charset="0"/>
                  </a:rPr>
                  <a:t>.”</a:t>
                </a:r>
                <a:br>
                  <a:rPr lang="en-GB" sz="2400" dirty="0" smtClean="0">
                    <a:latin typeface="Centaur" panose="02030504050205020304" pitchFamily="18" charset="0"/>
                  </a:rPr>
                </a:br>
                <a:r>
                  <a:rPr lang="en-GB" sz="2400" dirty="0" smtClean="0"/>
                  <a:t/>
                </a:r>
                <a:br>
                  <a:rPr lang="en-GB" sz="2400" dirty="0" smtClean="0"/>
                </a:br>
                <a:r>
                  <a:rPr lang="fr-FR" sz="2000" dirty="0" smtClean="0"/>
                  <a:t>Les </a:t>
                </a:r>
                <a:r>
                  <a:rPr lang="fr-FR" sz="2000" dirty="0" smtClean="0"/>
                  <a:t>deux significations de </a:t>
                </a:r>
                <a:r>
                  <a:rPr lang="fr-FR" sz="2000" i="1" dirty="0" err="1" smtClean="0"/>
                  <a:t>sound</a:t>
                </a:r>
                <a:r>
                  <a:rPr lang="fr-FR" sz="2000" dirty="0" smtClean="0"/>
                  <a:t> sont confondues au sein d’un seul vecteur.</a:t>
                </a:r>
              </a:p>
              <a:p>
                <a:r>
                  <a:rPr lang="fr-FR" sz="2000" dirty="0" smtClean="0"/>
                  <a:t>Des </a:t>
                </a:r>
                <a:r>
                  <a:rPr lang="fr-FR" sz="2000" dirty="0" smtClean="0">
                    <a:solidFill>
                      <a:srgbClr val="0070C0"/>
                    </a:solidFill>
                  </a:rPr>
                  <a:t>opérations arithmétiques</a:t>
                </a:r>
                <a:r>
                  <a:rPr lang="fr-FR" sz="2000" dirty="0" smtClean="0"/>
                  <a:t> (+, –) sont possibles avec les vecteur</a:t>
                </a:r>
                <a:r>
                  <a:rPr lang="fr-FR" sz="2000" dirty="0" smtClean="0"/>
                  <a:t>s de mots</a:t>
                </a:r>
                <a:r>
                  <a:rPr lang="fr-FR" sz="2000" dirty="0" smtClean="0"/>
                  <a:t> :</a:t>
                </a:r>
              </a:p>
              <a:p>
                <a:pPr marL="0" indent="0" algn="ctr">
                  <a:buNone/>
                </a:pPr>
                <a:r>
                  <a:rPr lang="en-GB" sz="2000" i="1" dirty="0" smtClean="0"/>
                  <a:t>king </a:t>
                </a:r>
                <a:r>
                  <a:rPr lang="en-GB" sz="2000" i="1" dirty="0" smtClean="0"/>
                  <a:t>– man + woman ≈ queen</a:t>
                </a:r>
              </a:p>
            </p:txBody>
          </p:sp>
        </mc:Choice>
        <mc:Fallback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432" y="869572"/>
                <a:ext cx="11353800" cy="5853958"/>
              </a:xfrm>
              <a:blipFill>
                <a:blip r:embed="rId3"/>
                <a:stretch>
                  <a:fillRect l="-483" t="-1146" r="-3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672564" y="1255370"/>
            <a:ext cx="1519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solidFill>
                  <a:srgbClr val="7030A0"/>
                </a:solidFill>
              </a:rPr>
              <a:t>carburant</a:t>
            </a:r>
            <a:endParaRPr lang="it-IT" sz="1600" b="1" i="1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30023" y="375468"/>
            <a:ext cx="113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solidFill>
                  <a:srgbClr val="7030A0"/>
                </a:solidFill>
              </a:rPr>
              <a:t>gasoil</a:t>
            </a:r>
            <a:endParaRPr lang="it-IT" sz="1600" b="1" i="1" dirty="0">
              <a:solidFill>
                <a:srgbClr val="7030A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4432" y="6199450"/>
            <a:ext cx="6526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https://www.cs.cmu.edu/~dst/WordEmbeddingDemo/</a:t>
            </a:r>
            <a:endParaRPr lang="it-IT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1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34" y="194790"/>
            <a:ext cx="11697594" cy="674781"/>
          </a:xfrm>
        </p:spPr>
        <p:txBody>
          <a:bodyPr>
            <a:noAutofit/>
          </a:bodyPr>
          <a:lstStyle/>
          <a:p>
            <a:r>
              <a:rPr lang="fr-FR" sz="3500" dirty="0" smtClean="0">
                <a:solidFill>
                  <a:srgbClr val="0070C0"/>
                </a:solidFill>
              </a:rPr>
              <a:t>BERT : </a:t>
            </a:r>
            <a:r>
              <a:rPr lang="fr-FR" sz="3500" i="1" dirty="0" err="1" smtClean="0">
                <a:solidFill>
                  <a:srgbClr val="0070C0"/>
                </a:solidFill>
              </a:rPr>
              <a:t>Bidirectional</a:t>
            </a:r>
            <a:r>
              <a:rPr lang="fr-FR" sz="3500" i="1" dirty="0" smtClean="0">
                <a:solidFill>
                  <a:srgbClr val="0070C0"/>
                </a:solidFill>
              </a:rPr>
              <a:t> Encoder </a:t>
            </a:r>
            <a:r>
              <a:rPr lang="fr-FR" sz="3500" i="1" dirty="0" err="1" smtClean="0">
                <a:solidFill>
                  <a:srgbClr val="0070C0"/>
                </a:solidFill>
              </a:rPr>
              <a:t>Representations</a:t>
            </a:r>
            <a:r>
              <a:rPr lang="fr-FR" sz="3500" i="1" dirty="0" smtClean="0">
                <a:solidFill>
                  <a:srgbClr val="0070C0"/>
                </a:solidFill>
              </a:rPr>
              <a:t> </a:t>
            </a:r>
            <a:r>
              <a:rPr lang="fr-FR" sz="3500" i="1" dirty="0" err="1" smtClean="0">
                <a:solidFill>
                  <a:srgbClr val="0070C0"/>
                </a:solidFill>
              </a:rPr>
              <a:t>from</a:t>
            </a:r>
            <a:r>
              <a:rPr lang="fr-FR" sz="3500" i="1" dirty="0" smtClean="0">
                <a:solidFill>
                  <a:srgbClr val="0070C0"/>
                </a:solidFill>
              </a:rPr>
              <a:t> Transformers</a:t>
            </a:r>
            <a:endParaRPr lang="fr-FR" sz="3500" i="1" dirty="0">
              <a:solidFill>
                <a:srgbClr val="0070C0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67833" y="986118"/>
            <a:ext cx="11293861" cy="58718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200" b="1" dirty="0" smtClean="0">
                <a:solidFill>
                  <a:srgbClr val="00B0F0"/>
                </a:solidFill>
              </a:rPr>
              <a:t>[CLS]</a:t>
            </a:r>
            <a:r>
              <a:rPr lang="fr-FR" sz="2200" b="1" dirty="0" smtClean="0"/>
              <a:t>  J  ai  mis  du  </a:t>
            </a:r>
            <a:r>
              <a:rPr lang="fr-FR" sz="2200" b="1" dirty="0" smtClean="0">
                <a:solidFill>
                  <a:srgbClr val="FFC000"/>
                </a:solidFill>
              </a:rPr>
              <a:t>[MASK]  </a:t>
            </a:r>
            <a:r>
              <a:rPr lang="fr-FR" sz="2200" b="1" dirty="0" smtClean="0"/>
              <a:t>dans  ma  voiture . </a:t>
            </a:r>
            <a:r>
              <a:rPr lang="fr-FR" sz="2200" b="1" dirty="0" smtClean="0">
                <a:solidFill>
                  <a:srgbClr val="00B0F0"/>
                </a:solidFill>
              </a:rPr>
              <a:t>[SEP]</a:t>
            </a:r>
            <a:r>
              <a:rPr lang="fr-FR" sz="2200" b="1" dirty="0" smtClean="0"/>
              <a:t> </a:t>
            </a:r>
            <a:br>
              <a:rPr lang="fr-FR" sz="2200" b="1" dirty="0" smtClean="0"/>
            </a:br>
            <a:r>
              <a:rPr lang="fr-FR" sz="2200" b="1" dirty="0" smtClean="0"/>
              <a:t>Le  moteur  est  </a:t>
            </a:r>
            <a:r>
              <a:rPr lang="fr-FR" sz="2200" b="1" dirty="0" err="1" smtClean="0"/>
              <a:t>tomb</a:t>
            </a:r>
            <a:r>
              <a:rPr lang="fr-FR" sz="2200" b="1" dirty="0" smtClean="0"/>
              <a:t>  ##</a:t>
            </a:r>
            <a:r>
              <a:rPr lang="fr-FR" sz="2200" b="1" dirty="0" err="1" smtClean="0"/>
              <a:t>ée</a:t>
            </a:r>
            <a:r>
              <a:rPr lang="fr-FR" sz="2200" b="1" dirty="0" smtClean="0"/>
              <a:t>  en  </a:t>
            </a:r>
            <a:r>
              <a:rPr lang="fr-FR" sz="2200" b="1" dirty="0" smtClean="0">
                <a:solidFill>
                  <a:srgbClr val="FFC000"/>
                </a:solidFill>
              </a:rPr>
              <a:t>[MASK]</a:t>
            </a:r>
            <a:r>
              <a:rPr lang="fr-FR" sz="2200" b="1" dirty="0" smtClean="0"/>
              <a:t> . </a:t>
            </a:r>
            <a:r>
              <a:rPr lang="fr-FR" sz="2200" b="1" dirty="0" smtClean="0">
                <a:solidFill>
                  <a:srgbClr val="00B0F0"/>
                </a:solidFill>
              </a:rPr>
              <a:t>[SEP]</a:t>
            </a:r>
            <a:r>
              <a:rPr lang="fr-FR" sz="2200" b="1" dirty="0" smtClean="0"/>
              <a:t> </a:t>
            </a:r>
          </a:p>
          <a:p>
            <a:r>
              <a:rPr lang="fr-FR" sz="2200" dirty="0" smtClean="0"/>
              <a:t>Les </a:t>
            </a:r>
            <a:r>
              <a:rPr lang="fr-FR" sz="2200" i="1" dirty="0" err="1" smtClean="0"/>
              <a:t>word</a:t>
            </a:r>
            <a:r>
              <a:rPr lang="fr-FR" sz="2200" i="1" dirty="0" smtClean="0"/>
              <a:t> </a:t>
            </a:r>
            <a:r>
              <a:rPr lang="fr-FR" sz="2200" i="1" dirty="0" err="1" smtClean="0"/>
              <a:t>embedding</a:t>
            </a:r>
            <a:r>
              <a:rPr lang="fr-FR" sz="2200" dirty="0" smtClean="0"/>
              <a:t> classiques de type CBOW (</a:t>
            </a:r>
            <a:r>
              <a:rPr lang="fr-FR" sz="2200" i="1" dirty="0" err="1" smtClean="0"/>
              <a:t>continuous</a:t>
            </a:r>
            <a:r>
              <a:rPr lang="fr-FR" sz="2200" i="1" dirty="0" smtClean="0"/>
              <a:t> </a:t>
            </a:r>
            <a:r>
              <a:rPr lang="fr-FR" sz="2200" b="1" i="1" dirty="0" smtClean="0"/>
              <a:t>bag of </a:t>
            </a:r>
            <a:r>
              <a:rPr lang="fr-FR" sz="2200" b="1" i="1" dirty="0" err="1" smtClean="0"/>
              <a:t>words</a:t>
            </a:r>
            <a:r>
              <a:rPr lang="fr-FR" sz="2200" dirty="0" smtClean="0"/>
              <a:t>) prédisent</a:t>
            </a:r>
            <a:br>
              <a:rPr lang="fr-FR" sz="2200" dirty="0" smtClean="0"/>
            </a:br>
            <a:r>
              <a:rPr lang="fr-FR" sz="2200" dirty="0" smtClean="0"/>
              <a:t>un mot à partir des mots contextuels </a:t>
            </a:r>
            <a:r>
              <a:rPr lang="fr-FR" sz="2200" b="1" dirty="0" smtClean="0"/>
              <a:t>indépendamment de leur ordre</a:t>
            </a:r>
            <a:r>
              <a:rPr lang="fr-FR" sz="2200" dirty="0" smtClean="0"/>
              <a:t>.</a:t>
            </a:r>
          </a:p>
          <a:p>
            <a:r>
              <a:rPr lang="fr-FR" sz="2200" dirty="0" smtClean="0"/>
              <a:t>BERT (2017) apprend à prédire un mot masqué (remplacé par un </a:t>
            </a:r>
            <a:r>
              <a:rPr lang="fr-FR" sz="2200" dirty="0" err="1" smtClean="0"/>
              <a:t>token</a:t>
            </a:r>
            <a:r>
              <a:rPr lang="fr-FR" sz="2200" dirty="0" smtClean="0"/>
              <a:t> </a:t>
            </a:r>
            <a:r>
              <a:rPr lang="fr-FR" sz="2200" dirty="0" smtClean="0">
                <a:solidFill>
                  <a:srgbClr val="FFC000"/>
                </a:solidFill>
              </a:rPr>
              <a:t>[MASK]</a:t>
            </a:r>
            <a:r>
              <a:rPr lang="fr-FR" sz="2200" dirty="0" smtClean="0"/>
              <a:t>)</a:t>
            </a:r>
            <a:br>
              <a:rPr lang="fr-FR" sz="2200" dirty="0" smtClean="0"/>
            </a:br>
            <a:r>
              <a:rPr lang="fr-FR" sz="2200" dirty="0" smtClean="0"/>
              <a:t>à partir de son contexte précédent et suivant </a:t>
            </a:r>
            <a:r>
              <a:rPr lang="fr-FR" sz="2200" b="1" dirty="0" smtClean="0"/>
              <a:t>dans l’ordre précis</a:t>
            </a:r>
            <a:r>
              <a:rPr lang="fr-FR" sz="2200" dirty="0" smtClean="0"/>
              <a:t> et </a:t>
            </a:r>
            <a:r>
              <a:rPr lang="fr-FR" sz="2200" b="1" dirty="0" smtClean="0"/>
              <a:t>sans fenêtre glissante</a:t>
            </a:r>
            <a:r>
              <a:rPr lang="fr-FR" sz="2200" dirty="0" smtClean="0"/>
              <a:t>.</a:t>
            </a:r>
          </a:p>
          <a:p>
            <a:r>
              <a:rPr lang="fr-FR" sz="2200" dirty="0" smtClean="0"/>
              <a:t>Cette opération onéreuse est possible grâce à un </a:t>
            </a:r>
            <a:r>
              <a:rPr lang="fr-FR" sz="2200" b="1" dirty="0" smtClean="0"/>
              <a:t>mécanisme d’attention</a:t>
            </a:r>
            <a:r>
              <a:rPr lang="fr-FR" sz="2200" dirty="0" smtClean="0"/>
              <a:t> qui,</a:t>
            </a:r>
            <a:br>
              <a:rPr lang="fr-FR" sz="2200" dirty="0" smtClean="0"/>
            </a:br>
            <a:r>
              <a:rPr lang="fr-FR" sz="2200" dirty="0" smtClean="0"/>
              <a:t>lors de l’apprentissage, distingue entre les tokens « à oublier » et « à retenir ».</a:t>
            </a:r>
            <a:br>
              <a:rPr lang="fr-FR" sz="2200" dirty="0" smtClean="0"/>
            </a:br>
            <a:r>
              <a:rPr lang="fr-FR" sz="2200" dirty="0" smtClean="0"/>
              <a:t>Le calcul de cette pondération fait partie de l’apprentissage.</a:t>
            </a:r>
          </a:p>
          <a:p>
            <a:r>
              <a:rPr lang="fr-FR" sz="2200" dirty="0" smtClean="0"/>
              <a:t>BERT apprend simultanément une tâche de </a:t>
            </a:r>
            <a:r>
              <a:rPr lang="fr-FR" sz="2200" b="1" dirty="0" smtClean="0"/>
              <a:t>prédiction de la phrase suivante</a:t>
            </a:r>
            <a:r>
              <a:rPr lang="fr-FR" sz="2200" dirty="0" smtClean="0"/>
              <a:t>.</a:t>
            </a:r>
            <a:r>
              <a:rPr lang="fr-FR" sz="2200" dirty="0"/>
              <a:t> </a:t>
            </a:r>
            <a:r>
              <a:rPr lang="fr-FR" sz="2200" dirty="0" smtClean="0"/>
              <a:t>Il est entraîné sur 50% d’exemples positifs (couples de phrases authentiques) et 50% de négatifs (couples de phrases indépendantes). Le </a:t>
            </a:r>
            <a:r>
              <a:rPr lang="fr-FR" sz="2200" dirty="0" err="1" smtClean="0"/>
              <a:t>token</a:t>
            </a:r>
            <a:r>
              <a:rPr lang="fr-FR" sz="2200" dirty="0" smtClean="0"/>
              <a:t> </a:t>
            </a:r>
            <a:r>
              <a:rPr lang="fr-FR" sz="2200" dirty="0" smtClean="0">
                <a:solidFill>
                  <a:srgbClr val="00B0F0"/>
                </a:solidFill>
              </a:rPr>
              <a:t>[CLS]</a:t>
            </a:r>
            <a:r>
              <a:rPr lang="fr-FR" sz="2200" dirty="0" smtClean="0"/>
              <a:t> va accumuler le sens de la première phrase (plongement de phrase), le </a:t>
            </a:r>
            <a:r>
              <a:rPr lang="fr-FR" sz="2200" dirty="0" err="1" smtClean="0"/>
              <a:t>token</a:t>
            </a:r>
            <a:r>
              <a:rPr lang="fr-FR" sz="2200" dirty="0" smtClean="0"/>
              <a:t> </a:t>
            </a:r>
            <a:r>
              <a:rPr lang="fr-FR" sz="2200" dirty="0" smtClean="0">
                <a:solidFill>
                  <a:srgbClr val="00B0F0"/>
                </a:solidFill>
              </a:rPr>
              <a:t>[SEP]</a:t>
            </a:r>
            <a:r>
              <a:rPr lang="fr-FR" sz="2200" dirty="0" smtClean="0"/>
              <a:t> sert à séparer les phrases.</a:t>
            </a:r>
          </a:p>
          <a:p>
            <a:r>
              <a:rPr lang="fr-FR" sz="2200" dirty="0" smtClean="0"/>
              <a:t>BERT tente de segmenter les mots en composants (tant bien que mal).</a:t>
            </a:r>
            <a:br>
              <a:rPr lang="fr-FR" sz="2200" dirty="0" smtClean="0"/>
            </a:br>
            <a:r>
              <a:rPr lang="fr-FR" sz="2200" dirty="0" smtClean="0"/>
              <a:t>Les fragments de mots sont indiqués par ##.</a:t>
            </a:r>
          </a:p>
          <a:p>
            <a:r>
              <a:rPr lang="fr-FR" sz="2200" dirty="0" smtClean="0"/>
              <a:t>Démonstration : </a:t>
            </a:r>
            <a:r>
              <a:rPr lang="fr-FR" sz="2200" dirty="0" smtClean="0">
                <a:hlinkClick r:id="rId2"/>
              </a:rPr>
              <a:t>https://demo.allennlp.org/masked-lm</a:t>
            </a:r>
            <a:r>
              <a:rPr lang="fr-FR" sz="2200" dirty="0" smtClean="0"/>
              <a:t> </a:t>
            </a:r>
          </a:p>
          <a:p>
            <a:endParaRPr lang="fr-FR" sz="200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1D61-D244-4417-B8F9-7719B2E91E1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8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Pourquoi le TAL ?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99" y="1227325"/>
            <a:ext cx="844232" cy="1435194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38082" y="1752181"/>
            <a:ext cx="7987553" cy="38548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 naturel</a:t>
            </a:r>
            <a:endParaRPr lang="it-IT" dirty="0"/>
          </a:p>
        </p:txBody>
      </p:sp>
      <p:sp>
        <p:nvSpPr>
          <p:cNvPr id="20" name="Right Arrow 19"/>
          <p:cNvSpPr/>
          <p:nvPr/>
        </p:nvSpPr>
        <p:spPr>
          <a:xfrm>
            <a:off x="2138082" y="3791321"/>
            <a:ext cx="7987553" cy="38548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Langage formel</a:t>
            </a:r>
            <a:endParaRPr lang="it-IT" dirty="0"/>
          </a:p>
        </p:txBody>
      </p:sp>
      <p:sp>
        <p:nvSpPr>
          <p:cNvPr id="21" name="TextBox 20"/>
          <p:cNvSpPr txBox="1"/>
          <p:nvPr/>
        </p:nvSpPr>
        <p:spPr>
          <a:xfrm>
            <a:off x="3877234" y="2338479"/>
            <a:ext cx="450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Pas besoin de TAL.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25266" y="4239558"/>
            <a:ext cx="6837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emploie </a:t>
            </a:r>
            <a:r>
              <a:rPr lang="fr-FR" dirty="0" smtClean="0"/>
              <a:t>des logiciels, des logiques, des structures de données.</a:t>
            </a:r>
            <a:endParaRPr lang="fr-FR" dirty="0" smtClean="0"/>
          </a:p>
          <a:p>
            <a:pPr algn="ctr"/>
            <a:r>
              <a:rPr lang="fr-FR" dirty="0" smtClean="0"/>
              <a:t>Pas besoin de TAL.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3" y="1246638"/>
            <a:ext cx="676314" cy="14611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79" y="3383426"/>
            <a:ext cx="1201272" cy="12012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494" y="3383426"/>
            <a:ext cx="1201272" cy="12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34" y="194790"/>
            <a:ext cx="11697594" cy="674781"/>
          </a:xfrm>
        </p:spPr>
        <p:txBody>
          <a:bodyPr>
            <a:noAutofit/>
          </a:bodyPr>
          <a:lstStyle/>
          <a:p>
            <a:r>
              <a:rPr lang="fr-FR" sz="3500" i="1" dirty="0" err="1" smtClean="0">
                <a:solidFill>
                  <a:srgbClr val="0070C0"/>
                </a:solidFill>
              </a:rPr>
              <a:t>Finetuning</a:t>
            </a:r>
            <a:r>
              <a:rPr lang="fr-FR" sz="3500" dirty="0" smtClean="0">
                <a:solidFill>
                  <a:srgbClr val="0070C0"/>
                </a:solidFill>
              </a:rPr>
              <a:t> de BERT</a:t>
            </a:r>
            <a:endParaRPr lang="fr-FR" sz="3500" dirty="0">
              <a:solidFill>
                <a:srgbClr val="0070C0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67833" y="1046609"/>
            <a:ext cx="11293861" cy="2566167"/>
          </a:xfrm>
        </p:spPr>
        <p:txBody>
          <a:bodyPr>
            <a:normAutofit/>
          </a:bodyPr>
          <a:lstStyle/>
          <a:p>
            <a:r>
              <a:rPr lang="fr-FR" sz="2200" dirty="0" smtClean="0"/>
              <a:t>L</a:t>
            </a:r>
            <a:r>
              <a:rPr lang="fr-FR" sz="2200" dirty="0" smtClean="0"/>
              <a:t>es modèles BERT (et d’autres) sont téléchargeables de </a:t>
            </a:r>
            <a:r>
              <a:rPr lang="fr-FR" sz="2200" dirty="0" smtClean="0">
                <a:hlinkClick r:id="rId2"/>
              </a:rPr>
              <a:t>https://huggingface.co/</a:t>
            </a:r>
            <a:r>
              <a:rPr lang="fr-FR" sz="2200" dirty="0" smtClean="0"/>
              <a:t>.</a:t>
            </a:r>
            <a:endParaRPr lang="fr-FR" sz="2200" dirty="0" smtClean="0"/>
          </a:p>
          <a:p>
            <a:r>
              <a:rPr lang="fr-FR" sz="2200" dirty="0" smtClean="0"/>
              <a:t>Prédire des mots masqués n’est pas un superpouvoir très utile. BERT est typiquement employé pour résoudre des tâches plus utiles à travers un mécanisme de </a:t>
            </a:r>
            <a:r>
              <a:rPr lang="fr-FR" sz="2200" i="1" dirty="0" err="1" smtClean="0">
                <a:solidFill>
                  <a:srgbClr val="0070C0"/>
                </a:solidFill>
              </a:rPr>
              <a:t>finetuning</a:t>
            </a:r>
            <a:r>
              <a:rPr lang="fr-FR" sz="2200" dirty="0" smtClean="0"/>
              <a:t>. Par exemple, on peut apprendre à BERT à classifier les </a:t>
            </a:r>
            <a:r>
              <a:rPr lang="fr-FR" sz="2200" i="1" dirty="0" smtClean="0"/>
              <a:t>spam</a:t>
            </a:r>
            <a:r>
              <a:rPr lang="fr-FR" sz="2200" dirty="0" smtClean="0"/>
              <a:t>.</a:t>
            </a:r>
          </a:p>
          <a:p>
            <a:r>
              <a:rPr lang="fr-FR" sz="2200" dirty="0" smtClean="0"/>
              <a:t>L’idée est que BERT possède déjà un modèle général de la langue. On peut l’adapter</a:t>
            </a:r>
            <a:br>
              <a:rPr lang="fr-FR" sz="2200" dirty="0" smtClean="0"/>
            </a:br>
            <a:r>
              <a:rPr lang="fr-FR" sz="2200" dirty="0" smtClean="0"/>
              <a:t>à des tâches précises avec (relativement) peu de données d’entraînement annotées</a:t>
            </a:r>
            <a:br>
              <a:rPr lang="fr-FR" sz="2200" dirty="0" smtClean="0"/>
            </a:br>
            <a:r>
              <a:rPr lang="fr-FR" sz="2200" dirty="0" smtClean="0"/>
              <a:t>et avec un temps de calcul (relativement) réduit.</a:t>
            </a:r>
          </a:p>
          <a:p>
            <a:endParaRPr lang="fr-FR" sz="2400" dirty="0" smtClean="0"/>
          </a:p>
          <a:p>
            <a:endParaRPr lang="fr-FR" sz="2400" dirty="0" smtClean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1D61-D244-4417-B8F9-7719B2E91E1B}" type="slidenum">
              <a:rPr lang="it-IT" smtClean="0"/>
              <a:t>30</a:t>
            </a:fld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582006" y="3997845"/>
            <a:ext cx="3827721" cy="1860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latin typeface="Arial Narrow" panose="020B0606020202030204" pitchFamily="34" charset="0"/>
              </a:rPr>
              <a:t>Réseau de neurones</a:t>
            </a:r>
            <a:br>
              <a:rPr lang="fr-FR" sz="2400" dirty="0" smtClean="0">
                <a:latin typeface="Arial Narrow" panose="020B0606020202030204" pitchFamily="34" charset="0"/>
              </a:rPr>
            </a:br>
            <a:r>
              <a:rPr lang="fr-FR" sz="2400" dirty="0" smtClean="0">
                <a:latin typeface="Arial Narrow" panose="020B0606020202030204" pitchFamily="34" charset="0"/>
              </a:rPr>
              <a:t>BERT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98328" y="3997844"/>
            <a:ext cx="836427" cy="18607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fr-FR" dirty="0" smtClean="0">
                <a:latin typeface="Arial Narrow" panose="020B0606020202030204" pitchFamily="34" charset="0"/>
              </a:rPr>
              <a:t>Couche de neurones tâche en aval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167876" y="4308497"/>
            <a:ext cx="1414130" cy="754912"/>
          </a:xfrm>
          <a:prstGeom prst="rightArrow">
            <a:avLst>
              <a:gd name="adj1" fmla="val 72536"/>
              <a:gd name="adj2" fmla="val 514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smtClean="0">
                <a:latin typeface="Arial Narrow" panose="020B0606020202030204" pitchFamily="34" charset="0"/>
              </a:rPr>
              <a:t>Entraînement</a:t>
            </a:r>
            <a:br>
              <a:rPr lang="fr-FR" dirty="0" smtClean="0"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(MLM, NSP)</a:t>
            </a:r>
            <a:endParaRPr lang="it-IT" dirty="0">
              <a:latin typeface="Arial Narrow" panose="020B0606020202030204" pitchFamily="34" charset="0"/>
            </a:endParaRPr>
          </a:p>
        </p:txBody>
      </p:sp>
      <p:sp>
        <p:nvSpPr>
          <p:cNvPr id="11" name="Flowchart: Multidocument 10"/>
          <p:cNvSpPr/>
          <p:nvPr/>
        </p:nvSpPr>
        <p:spPr>
          <a:xfrm>
            <a:off x="1590713" y="4137970"/>
            <a:ext cx="1392865" cy="1101584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dirty="0" smtClean="0">
                <a:latin typeface="Arial Narrow" panose="020B0606020202030204" pitchFamily="34" charset="0"/>
              </a:rPr>
              <a:t>Corpus</a:t>
            </a:r>
            <a:br>
              <a:rPr lang="fr-FR" dirty="0" smtClean="0">
                <a:latin typeface="Arial Narrow" panose="020B0606020202030204" pitchFamily="34" charset="0"/>
              </a:rPr>
            </a:br>
            <a:r>
              <a:rPr lang="fr-FR" dirty="0" smtClean="0">
                <a:latin typeface="Arial Narrow" panose="020B0606020202030204" pitchFamily="34" charset="0"/>
              </a:rPr>
              <a:t>très large non-annoté</a:t>
            </a:r>
            <a:endParaRPr lang="it-IT" dirty="0">
              <a:latin typeface="Arial Narrow" panose="020B0606020202030204" pitchFamily="34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167876" y="5374060"/>
            <a:ext cx="1414130" cy="393383"/>
          </a:xfrm>
          <a:prstGeom prst="rightArrow">
            <a:avLst>
              <a:gd name="adj1" fmla="val 58451"/>
              <a:gd name="adj2" fmla="val 8654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dirty="0" err="1" smtClean="0">
                <a:latin typeface="Arial Narrow" panose="020B0606020202030204" pitchFamily="34" charset="0"/>
              </a:rPr>
              <a:t>Finetuning</a:t>
            </a:r>
            <a:endParaRPr lang="it-IT" dirty="0">
              <a:latin typeface="Arial Narrow" panose="020B0606020202030204" pitchFamily="34" charset="0"/>
            </a:endParaRPr>
          </a:p>
        </p:txBody>
      </p:sp>
      <p:sp>
        <p:nvSpPr>
          <p:cNvPr id="12" name="Flowchart: Document 11"/>
          <p:cNvSpPr/>
          <p:nvPr/>
        </p:nvSpPr>
        <p:spPr>
          <a:xfrm>
            <a:off x="1590713" y="5416592"/>
            <a:ext cx="1362747" cy="480263"/>
          </a:xfrm>
          <a:prstGeom prst="flowChart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dirty="0" smtClean="0">
                <a:latin typeface="Arial Narrow" panose="020B0606020202030204" pitchFamily="34" charset="0"/>
              </a:rPr>
              <a:t>Corpus annoté</a:t>
            </a:r>
            <a:endParaRPr lang="it-IT" dirty="0">
              <a:latin typeface="Arial Narrow" panose="020B0606020202030204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9423356" y="4763402"/>
            <a:ext cx="506827" cy="297699"/>
          </a:xfrm>
          <a:prstGeom prst="rightArrow">
            <a:avLst>
              <a:gd name="adj1" fmla="val 37022"/>
              <a:gd name="adj2" fmla="val 5083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it-IT" dirty="0"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08155" y="4438288"/>
            <a:ext cx="150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Prédiction</a:t>
            </a:r>
            <a:br>
              <a:rPr lang="fr-FR" dirty="0" smtClean="0"/>
            </a:br>
            <a:r>
              <a:rPr lang="fr-FR" dirty="0" smtClean="0"/>
              <a:t>pour la tâche</a:t>
            </a:r>
            <a:br>
              <a:rPr lang="fr-FR" dirty="0" smtClean="0"/>
            </a:br>
            <a:r>
              <a:rPr lang="fr-FR" dirty="0" smtClean="0"/>
              <a:t>en aval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2" grpId="0" animBg="1"/>
      <p:bldP spid="19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34" y="194790"/>
            <a:ext cx="11697594" cy="674781"/>
          </a:xfrm>
        </p:spPr>
        <p:txBody>
          <a:bodyPr>
            <a:noAutofit/>
          </a:bodyPr>
          <a:lstStyle/>
          <a:p>
            <a:r>
              <a:rPr lang="fr-FR" sz="3500" dirty="0" smtClean="0">
                <a:solidFill>
                  <a:srgbClr val="0070C0"/>
                </a:solidFill>
              </a:rPr>
              <a:t>Quelques données quantitatives</a:t>
            </a:r>
            <a:endParaRPr lang="fr-FR" sz="3500" dirty="0">
              <a:solidFill>
                <a:srgbClr val="0070C0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1D61-D244-4417-B8F9-7719B2E91E1B}" type="slidenum">
              <a:rPr lang="it-IT" smtClean="0"/>
              <a:t>31</a:t>
            </a:fld>
            <a:endParaRPr lang="it-IT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316809"/>
              </p:ext>
            </p:extLst>
          </p:nvPr>
        </p:nvGraphicFramePr>
        <p:xfrm>
          <a:off x="829339" y="998803"/>
          <a:ext cx="10611295" cy="28041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41721">
                  <a:extLst>
                    <a:ext uri="{9D8B030D-6E8A-4147-A177-3AD203B41FA5}">
                      <a16:colId xmlns:a16="http://schemas.microsoft.com/office/drawing/2014/main" val="1952480095"/>
                    </a:ext>
                  </a:extLst>
                </a:gridCol>
                <a:gridCol w="2702797">
                  <a:extLst>
                    <a:ext uri="{9D8B030D-6E8A-4147-A177-3AD203B41FA5}">
                      <a16:colId xmlns:a16="http://schemas.microsoft.com/office/drawing/2014/main" val="3495235236"/>
                    </a:ext>
                  </a:extLst>
                </a:gridCol>
                <a:gridCol w="2122259">
                  <a:extLst>
                    <a:ext uri="{9D8B030D-6E8A-4147-A177-3AD203B41FA5}">
                      <a16:colId xmlns:a16="http://schemas.microsoft.com/office/drawing/2014/main" val="4234344425"/>
                    </a:ext>
                  </a:extLst>
                </a:gridCol>
                <a:gridCol w="2122259">
                  <a:extLst>
                    <a:ext uri="{9D8B030D-6E8A-4147-A177-3AD203B41FA5}">
                      <a16:colId xmlns:a16="http://schemas.microsoft.com/office/drawing/2014/main" val="365247616"/>
                    </a:ext>
                  </a:extLst>
                </a:gridCol>
                <a:gridCol w="2122259">
                  <a:extLst>
                    <a:ext uri="{9D8B030D-6E8A-4147-A177-3AD203B41FA5}">
                      <a16:colId xmlns:a16="http://schemas.microsoft.com/office/drawing/2014/main" val="274705813"/>
                    </a:ext>
                  </a:extLst>
                </a:gridCol>
              </a:tblGrid>
              <a:tr h="215970">
                <a:tc>
                  <a:txBody>
                    <a:bodyPr/>
                    <a:lstStyle/>
                    <a:p>
                      <a:pPr marL="0" lvl="1" indent="0"/>
                      <a:r>
                        <a:rPr lang="fr-FR" sz="2000" dirty="0" smtClean="0"/>
                        <a:t>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Données d’entraînement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Corpus d’entraînement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Temps de calcul équivalent 1 GPU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Coût</a:t>
                      </a:r>
                    </a:p>
                    <a:p>
                      <a:r>
                        <a:rPr lang="fr-FR" sz="2000" dirty="0" smtClean="0"/>
                        <a:t>de l’électricité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755757"/>
                  </a:ext>
                </a:extLst>
              </a:tr>
              <a:tr h="215970">
                <a:tc>
                  <a:txBody>
                    <a:bodyPr/>
                    <a:lstStyle/>
                    <a:p>
                      <a:pPr marL="0" lvl="1" indent="0"/>
                      <a:r>
                        <a:rPr lang="fr-FR" sz="2000" b="1" dirty="0" smtClean="0"/>
                        <a:t>BERT-base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0,8 milliards de tokens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 smtClean="0"/>
                        <a:t>BookCorpus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2 semaines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$500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189582"/>
                  </a:ext>
                </a:extLst>
              </a:tr>
              <a:tr h="215970">
                <a:tc>
                  <a:txBody>
                    <a:bodyPr/>
                    <a:lstStyle/>
                    <a:p>
                      <a:r>
                        <a:rPr lang="fr-FR" sz="2000" b="1" dirty="0" smtClean="0"/>
                        <a:t>BERT-large</a:t>
                      </a:r>
                      <a:endParaRPr lang="it-IT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2,5 milliards de </a:t>
                      </a:r>
                      <a:r>
                        <a:rPr lang="fr-FR" sz="2000" dirty="0" err="1" smtClean="0"/>
                        <a:t>tokens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Wikipédia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0,5 ans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$7k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64193"/>
                  </a:ext>
                </a:extLst>
              </a:tr>
              <a:tr h="215970">
                <a:tc>
                  <a:txBody>
                    <a:bodyPr/>
                    <a:lstStyle/>
                    <a:p>
                      <a:r>
                        <a:rPr lang="fr-FR" sz="2000" b="1" dirty="0" smtClean="0"/>
                        <a:t>GPT-3</a:t>
                      </a:r>
                      <a:endParaRPr lang="it-IT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700 milliards de tokens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Pages Web (Common Crawl) + Wikipédia + </a:t>
                      </a:r>
                      <a:r>
                        <a:rPr lang="fr-FR" sz="2000" dirty="0" err="1" smtClean="0"/>
                        <a:t>WebText</a:t>
                      </a:r>
                      <a:r>
                        <a:rPr lang="fr-FR" sz="2000" dirty="0" smtClean="0"/>
                        <a:t> + books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355 ans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$4,6M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669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57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34" y="194790"/>
            <a:ext cx="11697594" cy="674781"/>
          </a:xfrm>
        </p:spPr>
        <p:txBody>
          <a:bodyPr>
            <a:noAutofit/>
          </a:bodyPr>
          <a:lstStyle/>
          <a:p>
            <a:r>
              <a:rPr lang="fr-FR" sz="3500" dirty="0" smtClean="0">
                <a:solidFill>
                  <a:srgbClr val="0070C0"/>
                </a:solidFill>
              </a:rPr>
              <a:t>Bibliographie et ressources</a:t>
            </a:r>
            <a:endParaRPr lang="fr-FR" sz="3500" dirty="0">
              <a:solidFill>
                <a:srgbClr val="0070C0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71D61-D244-4417-B8F9-7719B2E91E1B}" type="slidenum">
              <a:rPr lang="it-IT" smtClean="0"/>
              <a:t>32</a:t>
            </a:fld>
            <a:endParaRPr lang="it-IT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833" y="986118"/>
            <a:ext cx="11293861" cy="58718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400" b="1" dirty="0" smtClean="0">
                <a:solidFill>
                  <a:srgbClr val="0070C0"/>
                </a:solidFill>
              </a:rPr>
              <a:t>Bibliothèques Python pour le TAL</a:t>
            </a:r>
          </a:p>
          <a:p>
            <a:r>
              <a:rPr lang="fr-FR" sz="2000" b="1" dirty="0" smtClean="0"/>
              <a:t>NLTK</a:t>
            </a:r>
            <a:r>
              <a:rPr lang="fr-FR" sz="2000" dirty="0" smtClean="0"/>
              <a:t> (</a:t>
            </a:r>
            <a:r>
              <a:rPr lang="fr-FR" sz="2000" dirty="0" smtClean="0">
                <a:hlinkClick r:id="rId2"/>
              </a:rPr>
              <a:t>https://www.nltk.org/</a:t>
            </a:r>
            <a:r>
              <a:rPr lang="fr-FR" sz="2000" dirty="0" smtClean="0"/>
              <a:t>): un « couteau suisse » pour le TAL, avec des méthodes classiques très variées (à l’exception du </a:t>
            </a:r>
            <a:r>
              <a:rPr lang="fr-FR" sz="2000" dirty="0" err="1" smtClean="0"/>
              <a:t>deep</a:t>
            </a:r>
            <a:r>
              <a:rPr lang="fr-FR" sz="2000" dirty="0" smtClean="0"/>
              <a:t> </a:t>
            </a:r>
            <a:r>
              <a:rPr lang="fr-FR" sz="2000" dirty="0" err="1" smtClean="0"/>
              <a:t>learning</a:t>
            </a:r>
            <a:r>
              <a:rPr lang="fr-FR" sz="2000" dirty="0" smtClean="0"/>
              <a:t>) ;</a:t>
            </a:r>
          </a:p>
          <a:p>
            <a:r>
              <a:rPr lang="fr-FR" sz="2000" b="1" dirty="0" err="1" smtClean="0"/>
              <a:t>scikit-learn</a:t>
            </a:r>
            <a:r>
              <a:rPr lang="fr-FR" sz="2000" dirty="0" smtClean="0"/>
              <a:t> (</a:t>
            </a:r>
            <a:r>
              <a:rPr lang="fr-FR" sz="2000" dirty="0" smtClean="0">
                <a:hlinkClick r:id="rId3"/>
              </a:rPr>
              <a:t>https://scikit-learn.org/</a:t>
            </a:r>
            <a:r>
              <a:rPr lang="fr-FR" sz="2000" dirty="0" smtClean="0"/>
              <a:t>): une bibliothèque Python qui supporte de nombreuses méthodes d’apprentissage automatique.</a:t>
            </a:r>
          </a:p>
          <a:p>
            <a:pPr marL="0" indent="0">
              <a:buNone/>
            </a:pPr>
            <a:r>
              <a:rPr lang="fr-FR" sz="2400" b="1" dirty="0" smtClean="0">
                <a:solidFill>
                  <a:srgbClr val="0070C0"/>
                </a:solidFill>
              </a:rPr>
              <a:t>Bibliothèques Python pour l’apprentissage profond</a:t>
            </a:r>
            <a:endParaRPr lang="fr-FR" sz="2400" b="1" dirty="0" smtClean="0">
              <a:solidFill>
                <a:srgbClr val="0070C0"/>
              </a:solidFill>
            </a:endParaRPr>
          </a:p>
          <a:p>
            <a:r>
              <a:rPr lang="fr-FR" sz="2000" b="1" dirty="0" err="1" smtClean="0"/>
              <a:t>keras</a:t>
            </a:r>
            <a:r>
              <a:rPr lang="fr-FR" sz="2000" dirty="0" smtClean="0"/>
              <a:t> (</a:t>
            </a:r>
            <a:r>
              <a:rPr lang="fr-FR" sz="2000" dirty="0" smtClean="0">
                <a:hlinkClick r:id="rId4"/>
              </a:rPr>
              <a:t>https://keras.io/</a:t>
            </a:r>
            <a:r>
              <a:rPr lang="fr-FR" sz="2000" dirty="0" smtClean="0"/>
              <a:t>) : projet open source, simple d’utilisation, pour des corpus pas trop grands.</a:t>
            </a:r>
          </a:p>
          <a:p>
            <a:r>
              <a:rPr lang="fr-FR" sz="2000" b="1" dirty="0" err="1" smtClean="0"/>
              <a:t>pytorch</a:t>
            </a:r>
            <a:r>
              <a:rPr lang="fr-FR" sz="2000" dirty="0" smtClean="0"/>
              <a:t> (</a:t>
            </a:r>
            <a:r>
              <a:rPr lang="fr-FR" sz="2000" dirty="0" smtClean="0">
                <a:hlinkClick r:id="rId5"/>
              </a:rPr>
              <a:t>https://pytorch.org/</a:t>
            </a:r>
            <a:r>
              <a:rPr lang="fr-FR" sz="2000" dirty="0"/>
              <a:t>)</a:t>
            </a:r>
            <a:r>
              <a:rPr lang="fr-FR" sz="2000" dirty="0" smtClean="0"/>
              <a:t> : développé par Facebook, plus performant mais moins simple.</a:t>
            </a:r>
          </a:p>
          <a:p>
            <a:r>
              <a:rPr lang="fr-FR" sz="2000" b="1" dirty="0" err="1" smtClean="0"/>
              <a:t>tensorflow</a:t>
            </a:r>
            <a:r>
              <a:rPr lang="fr-FR" sz="2000" dirty="0" smtClean="0"/>
              <a:t> (</a:t>
            </a:r>
            <a:r>
              <a:rPr lang="fr-FR" sz="2000" dirty="0" smtClean="0">
                <a:hlinkClick r:id="rId6"/>
              </a:rPr>
              <a:t>https://www.tensorflow.org/</a:t>
            </a:r>
            <a:r>
              <a:rPr lang="fr-FR" sz="2000" dirty="0" smtClean="0"/>
              <a:t>) : développé par Google</a:t>
            </a:r>
            <a:r>
              <a:rPr lang="fr-FR" sz="2000" dirty="0" smtClean="0"/>
              <a:t> , plus performant mais moins simple.</a:t>
            </a:r>
            <a:endParaRPr lang="fr-FR" sz="2000" dirty="0" smtClean="0"/>
          </a:p>
          <a:p>
            <a:pPr marL="0" indent="0">
              <a:buNone/>
            </a:pPr>
            <a:r>
              <a:rPr lang="fr-FR" sz="2400" b="1" dirty="0" smtClean="0">
                <a:solidFill>
                  <a:srgbClr val="0070C0"/>
                </a:solidFill>
              </a:rPr>
              <a:t>Livres</a:t>
            </a:r>
          </a:p>
          <a:p>
            <a:r>
              <a:rPr lang="nl-NL" sz="2000" dirty="0"/>
              <a:t>L</a:t>
            </a:r>
            <a:r>
              <a:rPr lang="nl-NL" sz="2000" dirty="0" smtClean="0"/>
              <a:t>e livre dédié à NLTK, qui sert également comme introduction au TAL :</a:t>
            </a:r>
            <a:br>
              <a:rPr lang="nl-NL" sz="2000" dirty="0" smtClean="0"/>
            </a:br>
            <a:r>
              <a:rPr lang="nl-NL" sz="2000" dirty="0" smtClean="0"/>
              <a:t>Steven Bird, Ewan Klein, and Edward Loper: </a:t>
            </a:r>
            <a:r>
              <a:rPr lang="en-US" sz="2000" b="1" dirty="0" smtClean="0"/>
              <a:t>Natural Language Processing with Python: Analyzing Text with the Natural Language Toolkit.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7"/>
              </a:rPr>
              <a:t>https://www.nltk.org/book/</a:t>
            </a:r>
            <a:r>
              <a:rPr lang="en-US" sz="2000" dirty="0" smtClean="0"/>
              <a:t> </a:t>
            </a:r>
            <a:endParaRPr lang="nl-NL" sz="2000" dirty="0" smtClean="0"/>
          </a:p>
          <a:p>
            <a:r>
              <a:rPr lang="fr-FR" sz="2000" dirty="0" smtClean="0"/>
              <a:t>François Chollet </a:t>
            </a:r>
            <a:r>
              <a:rPr lang="fr-FR" sz="2000" b="1" dirty="0" smtClean="0"/>
              <a:t>: L’apprentissage profond avec Python. </a:t>
            </a:r>
            <a:r>
              <a:rPr lang="fr-FR" sz="2000" dirty="0" smtClean="0">
                <a:hlinkClick r:id="rId8"/>
              </a:rPr>
              <a:t>https://machinelearning.fr/</a:t>
            </a:r>
            <a:r>
              <a:rPr lang="fr-FR" sz="2000" dirty="0" smtClean="0"/>
              <a:t> </a:t>
            </a:r>
          </a:p>
          <a:p>
            <a:r>
              <a:rPr lang="fr-FR" sz="2000" dirty="0" smtClean="0"/>
              <a:t>Dan </a:t>
            </a:r>
            <a:r>
              <a:rPr lang="fr-FR" sz="2000" dirty="0" err="1" smtClean="0"/>
              <a:t>Jurafsky</a:t>
            </a:r>
            <a:r>
              <a:rPr lang="fr-FR" sz="2000" dirty="0" smtClean="0"/>
              <a:t> &amp; James H. Martin : </a:t>
            </a:r>
            <a:r>
              <a:rPr lang="fr-FR" sz="2000" b="1" dirty="0" smtClean="0"/>
              <a:t>Speech and </a:t>
            </a:r>
            <a:r>
              <a:rPr lang="fr-FR" sz="2000" b="1" dirty="0" err="1" smtClean="0"/>
              <a:t>Language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Processing</a:t>
            </a:r>
            <a:r>
              <a:rPr lang="fr-FR" sz="2000" dirty="0" smtClean="0"/>
              <a:t>. </a:t>
            </a:r>
            <a:r>
              <a:rPr lang="fr-FR" sz="2000" dirty="0" smtClean="0">
                <a:hlinkClick r:id="rId9"/>
              </a:rPr>
              <a:t>https://web.stanford.edu/~jurafsky/slp3/</a:t>
            </a:r>
            <a:r>
              <a:rPr lang="fr-FR" sz="2000" dirty="0" smtClean="0"/>
              <a:t> </a:t>
            </a:r>
          </a:p>
          <a:p>
            <a:r>
              <a:rPr lang="fr-FR" sz="2000" dirty="0" err="1" smtClean="0"/>
              <a:t>Masato</a:t>
            </a:r>
            <a:r>
              <a:rPr lang="fr-FR" sz="2000" dirty="0" smtClean="0"/>
              <a:t> </a:t>
            </a:r>
            <a:r>
              <a:rPr lang="fr-FR" sz="2000" dirty="0" err="1" smtClean="0"/>
              <a:t>Hagiwara</a:t>
            </a:r>
            <a:r>
              <a:rPr lang="fr-FR" sz="2000" dirty="0" smtClean="0"/>
              <a:t> : </a:t>
            </a:r>
            <a:r>
              <a:rPr lang="fr-FR" sz="2000" b="1" dirty="0" smtClean="0"/>
              <a:t>Real-World Natural </a:t>
            </a:r>
            <a:r>
              <a:rPr lang="fr-FR" sz="2000" b="1" dirty="0" err="1" smtClean="0"/>
              <a:t>Language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Processing</a:t>
            </a:r>
            <a:r>
              <a:rPr lang="fr-FR" sz="2000" b="1" dirty="0" smtClean="0"/>
              <a:t>.</a:t>
            </a:r>
            <a:r>
              <a:rPr lang="fr-FR" sz="2000" dirty="0" smtClean="0"/>
              <a:t> </a:t>
            </a:r>
            <a:r>
              <a:rPr lang="fr-FR" sz="2000" dirty="0" smtClean="0">
                <a:hlinkClick r:id="rId10"/>
              </a:rPr>
              <a:t>https://www.manning.com/books/real-world-natural-language-processing</a:t>
            </a:r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173674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Pourquoi le TAL ?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99" y="1030100"/>
            <a:ext cx="844232" cy="1435194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38082" y="1366696"/>
            <a:ext cx="7987553" cy="38548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Compréhension du langage naturel (</a:t>
            </a:r>
            <a:r>
              <a:rPr lang="fr-FR" i="1" dirty="0" smtClean="0"/>
              <a:t>Natural </a:t>
            </a:r>
            <a:r>
              <a:rPr lang="fr-FR" i="1" dirty="0" err="1" smtClean="0"/>
              <a:t>Language</a:t>
            </a:r>
            <a:r>
              <a:rPr lang="fr-FR" i="1" dirty="0" smtClean="0"/>
              <a:t> </a:t>
            </a:r>
            <a:r>
              <a:rPr lang="fr-FR" i="1" dirty="0" err="1" smtClean="0"/>
              <a:t>Understanding</a:t>
            </a:r>
            <a:r>
              <a:rPr lang="fr-FR" dirty="0" smtClean="0"/>
              <a:t>)</a:t>
            </a:r>
            <a:endParaRPr lang="it-IT" dirty="0"/>
          </a:p>
        </p:txBody>
      </p:sp>
      <p:sp>
        <p:nvSpPr>
          <p:cNvPr id="20" name="Right Arrow 19"/>
          <p:cNvSpPr/>
          <p:nvPr/>
        </p:nvSpPr>
        <p:spPr>
          <a:xfrm>
            <a:off x="2138082" y="3316184"/>
            <a:ext cx="7987553" cy="38548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Génération de langage naturel (</a:t>
            </a:r>
            <a:r>
              <a:rPr lang="fr-FR" i="1" dirty="0" smtClean="0"/>
              <a:t>Natural </a:t>
            </a:r>
            <a:r>
              <a:rPr lang="fr-FR" i="1" dirty="0" err="1" smtClean="0"/>
              <a:t>Language</a:t>
            </a:r>
            <a:r>
              <a:rPr lang="fr-FR" i="1" dirty="0" smtClean="0"/>
              <a:t> </a:t>
            </a:r>
            <a:r>
              <a:rPr lang="fr-FR" i="1" dirty="0" err="1" smtClean="0"/>
              <a:t>Generation</a:t>
            </a:r>
            <a:r>
              <a:rPr lang="fr-F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8082" y="1819831"/>
            <a:ext cx="8117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OBJECTIF : faire travailler l’ordinateur sur des données exprimées en langage naturel.</a:t>
            </a:r>
          </a:p>
          <a:p>
            <a:r>
              <a:rPr lang="fr-FR" dirty="0" smtClean="0"/>
              <a:t>EXEMPLES : </a:t>
            </a:r>
            <a:r>
              <a:rPr lang="fr-FR" dirty="0" err="1" smtClean="0"/>
              <a:t>chatbot</a:t>
            </a:r>
            <a:r>
              <a:rPr lang="fr-FR" dirty="0" smtClean="0"/>
              <a:t>, système de dialogue bout-à-bout (centrale téléphonique), </a:t>
            </a:r>
            <a:r>
              <a:rPr lang="fr-FR" dirty="0" smtClean="0"/>
              <a:t>reconnaissance de l’écriture et de la parole, recherche de l’information,</a:t>
            </a:r>
            <a:br>
              <a:rPr lang="fr-FR" dirty="0" smtClean="0"/>
            </a:br>
            <a:r>
              <a:rPr lang="fr-FR" dirty="0" smtClean="0"/>
              <a:t>extraction de l’information, analyse de sentiments, </a:t>
            </a:r>
            <a:r>
              <a:rPr lang="fr-FR" dirty="0" smtClean="0"/>
              <a:t>etc.</a:t>
            </a:r>
            <a:endParaRPr lang="fr-F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859740" y="3701666"/>
            <a:ext cx="6837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OBJECTIF : « traduire » des informations formelles en langage naturel, destiné aux humains.</a:t>
            </a:r>
          </a:p>
          <a:p>
            <a:r>
              <a:rPr lang="fr-FR" dirty="0" smtClean="0"/>
              <a:t>EXEMPLES : </a:t>
            </a:r>
            <a:r>
              <a:rPr lang="fr-FR" dirty="0" err="1" smtClean="0"/>
              <a:t>chatbot</a:t>
            </a:r>
            <a:r>
              <a:rPr lang="fr-FR" dirty="0" smtClean="0"/>
              <a:t>, production de rapports, synthèse de la parole, etc.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99" y="4959717"/>
            <a:ext cx="844232" cy="1435194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138082" y="5197701"/>
            <a:ext cx="2953871" cy="38548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Compréhension</a:t>
            </a:r>
            <a:endParaRPr lang="it-IT" dirty="0"/>
          </a:p>
        </p:txBody>
      </p:sp>
      <p:sp>
        <p:nvSpPr>
          <p:cNvPr id="19" name="TextBox 18"/>
          <p:cNvSpPr txBox="1"/>
          <p:nvPr/>
        </p:nvSpPr>
        <p:spPr>
          <a:xfrm>
            <a:off x="2138082" y="5776346"/>
            <a:ext cx="840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OBJECTIF : faciliter la communication entre humains.</a:t>
            </a:r>
          </a:p>
          <a:p>
            <a:r>
              <a:rPr lang="fr-FR" dirty="0" smtClean="0"/>
              <a:t>EXEMPLES : traduction automatique, résumé automatique, reconnaissance de l’écriture et de la parole (ex. sous-titres automatiques), etc.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7171764" y="5197701"/>
            <a:ext cx="2953871" cy="38548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Génération</a:t>
            </a:r>
            <a:endParaRPr lang="it-IT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714" y="3042799"/>
            <a:ext cx="676314" cy="14611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851" y="4927302"/>
            <a:ext cx="676314" cy="14611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79" y="2980009"/>
            <a:ext cx="1201272" cy="120127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919" y="962176"/>
            <a:ext cx="1201272" cy="12012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274" y="4683309"/>
            <a:ext cx="1201272" cy="12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9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Historique : les débuts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367554" y="1147482"/>
            <a:ext cx="7216588" cy="5387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</a:rPr>
              <a:t>Motivation initiale : traduction automatique</a:t>
            </a:r>
          </a:p>
          <a:p>
            <a:pPr lvl="1"/>
            <a:r>
              <a:rPr lang="fr-FR" sz="2000" dirty="0" smtClean="0"/>
              <a:t>Contexte : la guerre froide et la mondialisation ;</a:t>
            </a:r>
          </a:p>
          <a:p>
            <a:pPr lvl="1"/>
            <a:r>
              <a:rPr lang="fr-FR" sz="2000" dirty="0" smtClean="0"/>
              <a:t>création de la discipline de l’IA autour de 1956 ;</a:t>
            </a:r>
          </a:p>
          <a:p>
            <a:pPr lvl="1"/>
            <a:r>
              <a:rPr lang="fr-FR" sz="2000" dirty="0" smtClean="0"/>
              <a:t>financement généreux de la part de l’</a:t>
            </a:r>
            <a:r>
              <a:rPr lang="hu-HU" sz="2000" dirty="0" smtClean="0"/>
              <a:t>État </a:t>
            </a:r>
            <a:r>
              <a:rPr lang="fr-FR" sz="2000" dirty="0" smtClean="0"/>
              <a:t>américain ;</a:t>
            </a:r>
          </a:p>
          <a:p>
            <a:pPr lvl="1"/>
            <a:r>
              <a:rPr lang="fr-FR" sz="2000" dirty="0" smtClean="0"/>
              <a:t>premiers essais sur des centaines de phrases limitées</a:t>
            </a:r>
            <a:br>
              <a:rPr lang="fr-FR" sz="2000" dirty="0" smtClean="0"/>
            </a:br>
            <a:r>
              <a:rPr lang="fr-FR" sz="2000" dirty="0" smtClean="0"/>
              <a:t>à des domaines précis.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</a:rPr>
              <a:t>L’hiver de l’IA (années 1960-80)</a:t>
            </a:r>
          </a:p>
          <a:p>
            <a:pPr lvl="1"/>
            <a:r>
              <a:rPr lang="fr-FR" sz="2000" dirty="0" smtClean="0"/>
              <a:t>rapport ALPAC (1964) : bilan négatif =&gt; les fonds étatiques</a:t>
            </a:r>
            <a:br>
              <a:rPr lang="fr-FR" sz="2000" dirty="0" smtClean="0"/>
            </a:br>
            <a:r>
              <a:rPr lang="fr-FR" sz="2000" dirty="0" smtClean="0"/>
              <a:t>se réduisent ;</a:t>
            </a:r>
          </a:p>
          <a:p>
            <a:pPr lvl="1"/>
            <a:r>
              <a:rPr lang="fr-FR" sz="2000" dirty="0" smtClean="0"/>
              <a:t>la puissance des ordinateurs n’est pas à la hauteur des idées ;</a:t>
            </a:r>
            <a:endParaRPr lang="fr-FR" sz="2000" dirty="0" smtClean="0"/>
          </a:p>
          <a:p>
            <a:pPr lvl="1"/>
            <a:r>
              <a:rPr lang="fr-FR" sz="2000" dirty="0" smtClean="0"/>
              <a:t>crise pétrolière…</a:t>
            </a:r>
            <a:endParaRPr lang="fr-FR" sz="2000" dirty="0"/>
          </a:p>
          <a:p>
            <a:pPr marL="0" indent="0">
              <a:buNone/>
            </a:pPr>
            <a:r>
              <a:rPr lang="fr-FR" sz="2400" dirty="0" smtClean="0">
                <a:solidFill>
                  <a:srgbClr val="0070C0"/>
                </a:solidFill>
              </a:rPr>
              <a:t>Deux courants opposés : rationalisme et empirisme.</a:t>
            </a:r>
          </a:p>
          <a:p>
            <a:pPr marL="0" indent="0">
              <a:buNone/>
            </a:pPr>
            <a:endParaRPr lang="fr-FR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03" y="1282330"/>
            <a:ext cx="3810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Historique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367553" y="1147482"/>
            <a:ext cx="11528612" cy="5387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rgbClr val="0070C0"/>
                </a:solidFill>
              </a:rPr>
              <a:t>Rationalisme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smtClean="0">
                <a:solidFill>
                  <a:srgbClr val="0070C0"/>
                </a:solidFill>
              </a:rPr>
              <a:t>et structuralisme : approches symboliques</a:t>
            </a:r>
          </a:p>
          <a:p>
            <a:pPr marL="228600" lvl="1">
              <a:spcBef>
                <a:spcPts val="1000"/>
              </a:spcBef>
            </a:pPr>
            <a:r>
              <a:rPr lang="fr-FR" sz="2600" dirty="0" smtClean="0"/>
              <a:t>Ferdinand de Saussure :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fr-FR" sz="2600" dirty="0" smtClean="0">
                <a:solidFill>
                  <a:srgbClr val="0070C0"/>
                </a:solidFill>
              </a:rPr>
              <a:t>parole</a:t>
            </a:r>
            <a:r>
              <a:rPr lang="fr-FR" sz="2600" dirty="0" smtClean="0"/>
              <a:t> (particulière, irrégulière) </a:t>
            </a:r>
            <a:r>
              <a:rPr lang="fr-FR" sz="2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↔</a:t>
            </a:r>
            <a:r>
              <a:rPr lang="fr-FR" sz="2600" dirty="0" smtClean="0"/>
              <a:t> </a:t>
            </a:r>
            <a:r>
              <a:rPr lang="fr-FR" sz="2600" dirty="0" smtClean="0">
                <a:solidFill>
                  <a:srgbClr val="0070C0"/>
                </a:solidFill>
              </a:rPr>
              <a:t>langue</a:t>
            </a:r>
            <a:r>
              <a:rPr lang="fr-FR" sz="2600" dirty="0" smtClean="0"/>
              <a:t> (commune, structuré).</a:t>
            </a:r>
          </a:p>
          <a:p>
            <a:r>
              <a:rPr lang="fr-FR" sz="2600" dirty="0" smtClean="0"/>
              <a:t>Structuralisme : le langage possède une structure interne complexe</a:t>
            </a:r>
            <a:br>
              <a:rPr lang="fr-FR" sz="2600" dirty="0" smtClean="0"/>
            </a:br>
            <a:r>
              <a:rPr lang="fr-FR" sz="2600" dirty="0" smtClean="0"/>
              <a:t>avec des unités fondamentales et des règles de composition (« </a:t>
            </a:r>
            <a:r>
              <a:rPr lang="fr-FR" sz="2600" dirty="0" err="1" smtClean="0">
                <a:solidFill>
                  <a:srgbClr val="0070C0"/>
                </a:solidFill>
              </a:rPr>
              <a:t>compositionnalité</a:t>
            </a:r>
            <a:r>
              <a:rPr lang="fr-FR" sz="2600" dirty="0" smtClean="0"/>
              <a:t> ») : </a:t>
            </a:r>
            <a:r>
              <a:rPr lang="fr-FR" sz="2600" i="1" dirty="0" smtClean="0"/>
              <a:t>vert + pomme </a:t>
            </a:r>
            <a:r>
              <a:rPr lang="fr-FR" sz="2600" dirty="0" smtClean="0"/>
              <a:t>= </a:t>
            </a:r>
            <a:r>
              <a:rPr lang="fr-FR" sz="2600" i="1" dirty="0" smtClean="0"/>
              <a:t>pomme verte</a:t>
            </a:r>
            <a:r>
              <a:rPr lang="fr-FR" sz="2600" dirty="0" smtClean="0"/>
              <a:t>.</a:t>
            </a:r>
          </a:p>
          <a:p>
            <a:r>
              <a:rPr lang="fr-FR" sz="2600" dirty="0" err="1" smtClean="0"/>
              <a:t>Noam</a:t>
            </a:r>
            <a:r>
              <a:rPr lang="fr-FR" sz="2600" dirty="0" smtClean="0"/>
              <a:t> Chomsky : l’hypothèse d’une </a:t>
            </a:r>
            <a:r>
              <a:rPr lang="fr-FR" sz="2600" dirty="0" smtClean="0">
                <a:solidFill>
                  <a:srgbClr val="0070C0"/>
                </a:solidFill>
              </a:rPr>
              <a:t>grammaire universelle</a:t>
            </a:r>
            <a:r>
              <a:rPr lang="fr-FR" sz="2600" dirty="0" smtClean="0"/>
              <a:t> et d’un mécanisme</a:t>
            </a:r>
            <a:br>
              <a:rPr lang="fr-FR" sz="2600" dirty="0" smtClean="0"/>
            </a:br>
            <a:r>
              <a:rPr lang="fr-FR" sz="2600" dirty="0" smtClean="0"/>
              <a:t>interne au cerveau humain dédié à la langue (théorie en partie confirmée</a:t>
            </a:r>
            <a:br>
              <a:rPr lang="fr-FR" sz="2600" dirty="0" smtClean="0"/>
            </a:br>
            <a:r>
              <a:rPr lang="fr-FR" sz="2600" dirty="0" smtClean="0"/>
              <a:t>par des expérimentations sur les animaux et par les neurosciences).</a:t>
            </a:r>
          </a:p>
          <a:p>
            <a:r>
              <a:rPr lang="fr-FR" sz="2600" dirty="0" smtClean="0"/>
              <a:t>Toujours Chomsky : langages formels, grammaires génératives =&gt; l’analyse de la langue est automatisable, à condition de connaître sa grammaire en profondeur.</a:t>
            </a:r>
          </a:p>
          <a:p>
            <a:r>
              <a:rPr lang="fr-FR" sz="2600" dirty="0" smtClean="0"/>
              <a:t>Les limites du structuralisme : </a:t>
            </a:r>
            <a:r>
              <a:rPr lang="fr-FR" sz="2600" dirty="0" smtClean="0">
                <a:solidFill>
                  <a:srgbClr val="0070C0"/>
                </a:solidFill>
              </a:rPr>
              <a:t>les exceptions et l’irrégularité </a:t>
            </a:r>
            <a:r>
              <a:rPr lang="fr-FR" sz="2600" dirty="0" smtClean="0"/>
              <a:t>sont omniprésentes.</a:t>
            </a:r>
          </a:p>
        </p:txBody>
      </p:sp>
    </p:spTree>
    <p:extLst>
      <p:ext uri="{BB962C8B-B14F-4D97-AF65-F5344CB8AC3E}">
        <p14:creationId xmlns:p14="http://schemas.microsoft.com/office/powerpoint/2010/main" val="22945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Historique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367553" y="1147482"/>
            <a:ext cx="11528612" cy="5387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rgbClr val="0070C0"/>
                </a:solidFill>
              </a:rPr>
              <a:t>Empirisme et holisme : approches statistiques et apprentissage automatique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fr-FR" sz="2200" dirty="0" smtClean="0"/>
              <a:t>Une vision « de statisticien » de la langue qui fait émerger la régularité à partir des usages linguistiques : des </a:t>
            </a:r>
            <a:r>
              <a:rPr lang="fr-FR" sz="2200" dirty="0" smtClean="0">
                <a:solidFill>
                  <a:srgbClr val="0070C0"/>
                </a:solidFill>
              </a:rPr>
              <a:t>corpus</a:t>
            </a:r>
            <a:r>
              <a:rPr lang="fr-FR" sz="2200" dirty="0" smtClean="0"/>
              <a:t>. </a:t>
            </a:r>
            <a:r>
              <a:rPr lang="fr-FR" sz="2200" dirty="0" smtClean="0"/>
              <a:t>On regarde de travers toute connaissance </a:t>
            </a:r>
            <a:r>
              <a:rPr lang="fr-FR" sz="2200" i="1" dirty="0" smtClean="0"/>
              <a:t>a priori</a:t>
            </a:r>
            <a:r>
              <a:rPr lang="fr-FR" sz="2200" dirty="0" smtClean="0"/>
              <a:t> de la langue,</a:t>
            </a:r>
            <a:br>
              <a:rPr lang="fr-FR" sz="2200" dirty="0" smtClean="0"/>
            </a:br>
            <a:r>
              <a:rPr lang="fr-FR" sz="2200" dirty="0" smtClean="0"/>
              <a:t>on préfère apprendre à partir d’une table rase.</a:t>
            </a:r>
            <a:endParaRPr lang="fr-FR" sz="2200" dirty="0" smtClean="0"/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fr-FR" sz="2200" dirty="0" smtClean="0"/>
              <a:t>C’est le </a:t>
            </a:r>
            <a:r>
              <a:rPr lang="fr-FR" sz="2200" dirty="0" smtClean="0">
                <a:solidFill>
                  <a:srgbClr val="0070C0"/>
                </a:solidFill>
              </a:rPr>
              <a:t>contexte</a:t>
            </a:r>
            <a:r>
              <a:rPr lang="fr-FR" sz="2200" dirty="0" smtClean="0"/>
              <a:t> (et non la structure) qui joue le rôle déterminant dans la construction du sens.</a:t>
            </a:r>
            <a:br>
              <a:rPr lang="fr-FR" sz="2200" dirty="0" smtClean="0"/>
            </a:br>
            <a:r>
              <a:rPr lang="fr-FR" sz="2200" dirty="0" smtClean="0"/>
              <a:t>Le contexte est dérivé du corpus.</a:t>
            </a:r>
            <a:endParaRPr lang="fr-FR" sz="2200" dirty="0" smtClean="0"/>
          </a:p>
          <a:p>
            <a:r>
              <a:rPr lang="fr-FR" sz="2200" dirty="0" smtClean="0"/>
              <a:t>La performance dépend de la taille des corpus =&gt; besoin de corpus massifs</a:t>
            </a:r>
            <a:br>
              <a:rPr lang="fr-FR" sz="2200" dirty="0" smtClean="0"/>
            </a:br>
            <a:r>
              <a:rPr lang="fr-FR" sz="2200" dirty="0" smtClean="0"/>
              <a:t>=&gt; besoin de bonnes capacités de calcul.</a:t>
            </a:r>
          </a:p>
          <a:p>
            <a:r>
              <a:rPr lang="fr-FR" sz="2200" dirty="0" smtClean="0"/>
              <a:t>Les </a:t>
            </a:r>
            <a:r>
              <a:rPr lang="fr-FR" sz="2200" dirty="0" smtClean="0">
                <a:solidFill>
                  <a:srgbClr val="0070C0"/>
                </a:solidFill>
              </a:rPr>
              <a:t>réseaux de neurones artificiels </a:t>
            </a:r>
            <a:r>
              <a:rPr lang="fr-FR" sz="2200" dirty="0" smtClean="0"/>
              <a:t>ont déjà été définis dans les années 50 (perceptron, 1958).</a:t>
            </a:r>
            <a:br>
              <a:rPr lang="fr-FR" sz="2200" dirty="0" smtClean="0"/>
            </a:br>
            <a:r>
              <a:rPr lang="fr-FR" sz="2200" dirty="0" smtClean="0"/>
              <a:t>Les réseaux profonds ont été étudiés dès les années 60. Cependant, la puissance de calcul nécessaire n’était là qu’à partir des années 2000–2010.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1982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Approche structuraliste</a:t>
            </a:r>
            <a:endParaRPr lang="fr-FR" dirty="0">
              <a:solidFill>
                <a:srgbClr val="0070C0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2190188"/>
              </p:ext>
            </p:extLst>
          </p:nvPr>
        </p:nvGraphicFramePr>
        <p:xfrm>
          <a:off x="776940" y="1201272"/>
          <a:ext cx="4888753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18093" y="4518209"/>
            <a:ext cx="623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morphèmes (unités du sens) et leur composition :</a:t>
            </a:r>
            <a:br>
              <a:rPr lang="fr-FR" dirty="0" smtClean="0"/>
            </a:br>
            <a:r>
              <a:rPr lang="fr-FR" dirty="0" smtClean="0"/>
              <a:t>inflexion, dérivation, mots composés, etc.</a:t>
            </a:r>
            <a:endParaRPr lang="it-IT" dirty="0"/>
          </a:p>
        </p:txBody>
      </p:sp>
      <p:sp>
        <p:nvSpPr>
          <p:cNvPr id="6" name="TextBox 5"/>
          <p:cNvSpPr txBox="1"/>
          <p:nvPr/>
        </p:nvSpPr>
        <p:spPr>
          <a:xfrm>
            <a:off x="5818093" y="5351924"/>
            <a:ext cx="623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</a:t>
            </a:r>
            <a:r>
              <a:rPr lang="fr-FR" dirty="0" smtClean="0"/>
              <a:t>honèmes, signes d’écriture, ponctuation, séparation de mots et de phrases, etc.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5827057" y="3738280"/>
            <a:ext cx="623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La structure grammaticale des phrases.</a:t>
            </a:r>
            <a:endParaRPr lang="it-IT" dirty="0"/>
          </a:p>
        </p:txBody>
      </p:sp>
      <p:sp>
        <p:nvSpPr>
          <p:cNvPr id="8" name="TextBox 7"/>
          <p:cNvSpPr txBox="1"/>
          <p:nvPr/>
        </p:nvSpPr>
        <p:spPr>
          <a:xfrm>
            <a:off x="5827058" y="2893362"/>
            <a:ext cx="623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La composition du sens au niveau de la phrase.</a:t>
            </a:r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5818093" y="1720762"/>
            <a:ext cx="623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Comprendre le sens global d’un discours au-delà des phrases individuelles.</a:t>
            </a:r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776940" y="6103409"/>
            <a:ext cx="488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Langage parlé / Langage écrit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1370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53" y="185826"/>
            <a:ext cx="11528612" cy="6209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Exemple : une chaîne de traitement TAL classique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8234" y="3041731"/>
            <a:ext cx="623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FF0000"/>
                </a:solidFill>
              </a:rPr>
              <a:t>M</a:t>
            </a:r>
            <a:r>
              <a:rPr lang="fr-FR" b="1" baseline="30000" dirty="0" smtClean="0">
                <a:solidFill>
                  <a:srgbClr val="FF0000"/>
                </a:solidFill>
              </a:rPr>
              <a:t>NC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i="1" dirty="0" smtClean="0"/>
              <a:t>.</a:t>
            </a:r>
            <a:r>
              <a:rPr lang="fr-FR" b="1" baseline="30000" dirty="0" smtClean="0"/>
              <a:t>PONCT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i="1" dirty="0" err="1" smtClean="0">
                <a:solidFill>
                  <a:srgbClr val="FF0000"/>
                </a:solidFill>
              </a:rPr>
              <a:t>Dupont</a:t>
            </a:r>
            <a:r>
              <a:rPr lang="fr-FR" b="1" baseline="30000" dirty="0" err="1" smtClean="0">
                <a:solidFill>
                  <a:srgbClr val="FF0000"/>
                </a:solidFill>
              </a:rPr>
              <a:t>NPR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i="1" dirty="0" err="1" smtClean="0">
                <a:solidFill>
                  <a:srgbClr val="0070C0"/>
                </a:solidFill>
              </a:rPr>
              <a:t>monta</a:t>
            </a:r>
            <a:r>
              <a:rPr lang="fr-FR" b="1" baseline="30000" dirty="0" err="1" smtClean="0">
                <a:solidFill>
                  <a:srgbClr val="0070C0"/>
                </a:solidFill>
              </a:rPr>
              <a:t>V_PS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i="1" dirty="0">
                <a:solidFill>
                  <a:srgbClr val="00B050"/>
                </a:solidFill>
              </a:rPr>
              <a:t>l</a:t>
            </a:r>
            <a:r>
              <a:rPr lang="fr-FR" b="1" i="1" dirty="0" smtClean="0">
                <a:solidFill>
                  <a:srgbClr val="00B050"/>
                </a:solidFill>
              </a:rPr>
              <a:t>’</a:t>
            </a:r>
            <a:r>
              <a:rPr lang="fr-FR" b="1" baseline="30000" dirty="0" smtClean="0">
                <a:solidFill>
                  <a:srgbClr val="00B050"/>
                </a:solidFill>
              </a:rPr>
              <a:t> ART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i="1" dirty="0" err="1" smtClean="0">
                <a:solidFill>
                  <a:srgbClr val="FF0000"/>
                </a:solidFill>
              </a:rPr>
              <a:t>échelle</a:t>
            </a:r>
            <a:r>
              <a:rPr lang="fr-FR" b="1" baseline="30000" dirty="0" err="1" smtClean="0">
                <a:solidFill>
                  <a:srgbClr val="FF0000"/>
                </a:solidFill>
              </a:rPr>
              <a:t>NC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i="1" dirty="0" smtClean="0"/>
              <a:t>.</a:t>
            </a:r>
            <a:r>
              <a:rPr lang="fr-FR" b="1" baseline="30000" dirty="0" smtClean="0"/>
              <a:t> PONCT</a:t>
            </a:r>
            <a:endParaRPr lang="it-IT" dirty="0"/>
          </a:p>
        </p:txBody>
      </p:sp>
      <p:sp>
        <p:nvSpPr>
          <p:cNvPr id="6" name="TextBox 5"/>
          <p:cNvSpPr txBox="1"/>
          <p:nvPr/>
        </p:nvSpPr>
        <p:spPr>
          <a:xfrm>
            <a:off x="448234" y="2566018"/>
            <a:ext cx="6230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solidFill>
                  <a:srgbClr val="FF0000"/>
                </a:solidFill>
              </a:rPr>
              <a:t>M  .  Dupont  monta  l’  échelle  . </a:t>
            </a:r>
            <a:r>
              <a:rPr lang="fr-FR" sz="2000" b="1" dirty="0" smtClean="0"/>
              <a:t>|</a:t>
            </a:r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smtClean="0">
                <a:solidFill>
                  <a:srgbClr val="00B050"/>
                </a:solidFill>
              </a:rPr>
              <a:t>Soudain  il  tomba  .</a:t>
            </a:r>
            <a:endParaRPr lang="it-IT" sz="2000" b="1" i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7553" y="1720973"/>
            <a:ext cx="5041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smtClean="0"/>
              <a:t>M. Dupont monta l’échelle. Soudain il tomba.</a:t>
            </a:r>
            <a:endParaRPr lang="it-IT" sz="2000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367552" y="2121083"/>
            <a:ext cx="521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smtClean="0">
                <a:solidFill>
                  <a:srgbClr val="FF0000"/>
                </a:solidFill>
              </a:rPr>
              <a:t>M. Dupont monta l’échelle.</a:t>
            </a:r>
            <a:r>
              <a:rPr lang="fr-FR" sz="2000" b="1" i="1" dirty="0" smtClean="0"/>
              <a:t> </a:t>
            </a:r>
            <a:r>
              <a:rPr lang="fr-FR" sz="2000" b="1" dirty="0" smtClean="0"/>
              <a:t>|</a:t>
            </a:r>
            <a:r>
              <a:rPr lang="fr-FR" sz="2000" b="1" i="1" dirty="0" smtClean="0"/>
              <a:t> </a:t>
            </a:r>
            <a:r>
              <a:rPr lang="fr-FR" sz="2000" b="1" i="1" dirty="0" smtClean="0">
                <a:solidFill>
                  <a:srgbClr val="00B050"/>
                </a:solidFill>
              </a:rPr>
              <a:t>Soudain il tomba.</a:t>
            </a:r>
            <a:endParaRPr lang="it-IT" sz="2000" b="1" i="1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8234" y="3432585"/>
            <a:ext cx="623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FF0000"/>
                </a:solidFill>
              </a:rPr>
              <a:t>M</a:t>
            </a:r>
            <a:r>
              <a:rPr lang="fr-FR" b="1" baseline="30000" dirty="0" smtClean="0">
                <a:solidFill>
                  <a:srgbClr val="FF0000"/>
                </a:solidFill>
              </a:rPr>
              <a:t>NC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i="1" dirty="0" smtClean="0"/>
              <a:t>.</a:t>
            </a:r>
            <a:r>
              <a:rPr lang="fr-FR" b="1" baseline="30000" dirty="0" smtClean="0"/>
              <a:t>PONCT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i="1" dirty="0" err="1" smtClean="0">
                <a:solidFill>
                  <a:srgbClr val="FF0000"/>
                </a:solidFill>
              </a:rPr>
              <a:t>Dupont</a:t>
            </a:r>
            <a:r>
              <a:rPr lang="fr-FR" b="1" baseline="30000" dirty="0" err="1" smtClean="0">
                <a:solidFill>
                  <a:srgbClr val="FF0000"/>
                </a:solidFill>
              </a:rPr>
              <a:t>NPR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dirty="0" smtClean="0">
                <a:solidFill>
                  <a:srgbClr val="0070C0"/>
                </a:solidFill>
              </a:rPr>
              <a:t>(</a:t>
            </a:r>
            <a:r>
              <a:rPr lang="fr-FR" b="1" i="1" dirty="0" err="1" smtClean="0">
                <a:solidFill>
                  <a:srgbClr val="0070C0"/>
                </a:solidFill>
              </a:rPr>
              <a:t>monter+a</a:t>
            </a:r>
            <a:r>
              <a:rPr lang="fr-FR" b="1" dirty="0" smtClean="0">
                <a:solidFill>
                  <a:srgbClr val="0070C0"/>
                </a:solidFill>
              </a:rPr>
              <a:t>)</a:t>
            </a:r>
            <a:r>
              <a:rPr lang="fr-FR" b="1" baseline="30000" dirty="0" smtClean="0">
                <a:solidFill>
                  <a:srgbClr val="0070C0"/>
                </a:solidFill>
              </a:rPr>
              <a:t>V_PS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i="1" dirty="0" smtClean="0">
                <a:solidFill>
                  <a:srgbClr val="00B050"/>
                </a:solidFill>
              </a:rPr>
              <a:t>la</a:t>
            </a:r>
            <a:r>
              <a:rPr lang="fr-FR" b="1" baseline="30000" dirty="0" smtClean="0">
                <a:solidFill>
                  <a:srgbClr val="00B050"/>
                </a:solidFill>
              </a:rPr>
              <a:t> ART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i="1" dirty="0" err="1" smtClean="0">
                <a:solidFill>
                  <a:srgbClr val="FF0000"/>
                </a:solidFill>
              </a:rPr>
              <a:t>échelle</a:t>
            </a:r>
            <a:r>
              <a:rPr lang="fr-FR" b="1" baseline="30000" dirty="0" err="1" smtClean="0">
                <a:solidFill>
                  <a:srgbClr val="FF0000"/>
                </a:solidFill>
              </a:rPr>
              <a:t>NC</a:t>
            </a:r>
            <a:r>
              <a:rPr lang="fr-FR" b="1" i="1" dirty="0" smtClean="0">
                <a:solidFill>
                  <a:srgbClr val="FF0000"/>
                </a:solidFill>
              </a:rPr>
              <a:t>  </a:t>
            </a:r>
            <a:r>
              <a:rPr lang="fr-FR" b="1" i="1" dirty="0" smtClean="0"/>
              <a:t>.</a:t>
            </a:r>
            <a:r>
              <a:rPr lang="fr-FR" b="1" baseline="30000" dirty="0" smtClean="0"/>
              <a:t> PONCT</a:t>
            </a:r>
            <a:endParaRPr lang="it-IT" dirty="0"/>
          </a:p>
        </p:txBody>
      </p:sp>
      <p:sp>
        <p:nvSpPr>
          <p:cNvPr id="14" name="Rounded Rectangle 13"/>
          <p:cNvSpPr/>
          <p:nvPr/>
        </p:nvSpPr>
        <p:spPr>
          <a:xfrm>
            <a:off x="372132" y="954613"/>
            <a:ext cx="1396882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smtClean="0"/>
              <a:t>Segmentation des phrases</a:t>
            </a:r>
            <a:endParaRPr lang="it-IT" dirty="0"/>
          </a:p>
        </p:txBody>
      </p:sp>
      <p:sp>
        <p:nvSpPr>
          <p:cNvPr id="20" name="Rounded Rectangle 19"/>
          <p:cNvSpPr/>
          <p:nvPr/>
        </p:nvSpPr>
        <p:spPr>
          <a:xfrm>
            <a:off x="2123427" y="956525"/>
            <a:ext cx="1475229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smtClean="0"/>
              <a:t>Segmentation des tokens</a:t>
            </a:r>
            <a:endParaRPr lang="it-IT" dirty="0"/>
          </a:p>
        </p:txBody>
      </p:sp>
      <p:cxnSp>
        <p:nvCxnSpPr>
          <p:cNvPr id="21" name="Straight Arrow Connector 20"/>
          <p:cNvCxnSpPr>
            <a:stCxn id="14" idx="3"/>
            <a:endCxn id="20" idx="1"/>
          </p:cNvCxnSpPr>
          <p:nvPr/>
        </p:nvCxnSpPr>
        <p:spPr>
          <a:xfrm>
            <a:off x="1769014" y="1241484"/>
            <a:ext cx="354413" cy="1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948280" y="948656"/>
            <a:ext cx="1246094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smtClean="0"/>
              <a:t>Parties</a:t>
            </a:r>
            <a:br>
              <a:rPr lang="fr-FR" dirty="0" smtClean="0"/>
            </a:br>
            <a:r>
              <a:rPr lang="fr-FR" dirty="0" smtClean="0"/>
              <a:t>du discours</a:t>
            </a:r>
            <a:endParaRPr lang="it-IT" dirty="0"/>
          </a:p>
        </p:txBody>
      </p:sp>
      <p:cxnSp>
        <p:nvCxnSpPr>
          <p:cNvPr id="24" name="Straight Arrow Connector 23"/>
          <p:cNvCxnSpPr>
            <a:endCxn id="23" idx="1"/>
          </p:cNvCxnSpPr>
          <p:nvPr/>
        </p:nvCxnSpPr>
        <p:spPr>
          <a:xfrm>
            <a:off x="3598656" y="1233615"/>
            <a:ext cx="349624" cy="1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541530" y="956525"/>
            <a:ext cx="896470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err="1" smtClean="0"/>
              <a:t>Lemma-tisation</a:t>
            </a:r>
            <a:endParaRPr lang="it-IT" dirty="0"/>
          </a:p>
        </p:txBody>
      </p:sp>
      <p:cxnSp>
        <p:nvCxnSpPr>
          <p:cNvPr id="27" name="Straight Arrow Connector 26"/>
          <p:cNvCxnSpPr>
            <a:endCxn id="26" idx="1"/>
          </p:cNvCxnSpPr>
          <p:nvPr/>
        </p:nvCxnSpPr>
        <p:spPr>
          <a:xfrm>
            <a:off x="5191906" y="1241484"/>
            <a:ext cx="349624" cy="1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6794689" y="948656"/>
            <a:ext cx="1128429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smtClean="0"/>
              <a:t>Analyse syntaxique</a:t>
            </a:r>
            <a:endParaRPr lang="it-IT" dirty="0"/>
          </a:p>
        </p:txBody>
      </p:sp>
      <p:cxnSp>
        <p:nvCxnSpPr>
          <p:cNvPr id="31" name="Straight Arrow Connector 30"/>
          <p:cNvCxnSpPr>
            <a:endCxn id="30" idx="1"/>
          </p:cNvCxnSpPr>
          <p:nvPr/>
        </p:nvCxnSpPr>
        <p:spPr>
          <a:xfrm>
            <a:off x="6445065" y="1233615"/>
            <a:ext cx="349624" cy="1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8262853" y="954613"/>
            <a:ext cx="1448696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err="1" smtClean="0"/>
              <a:t>Désambiguïsa-tion</a:t>
            </a:r>
            <a:r>
              <a:rPr lang="fr-FR" dirty="0" smtClean="0"/>
              <a:t> lexicale</a:t>
            </a:r>
            <a:endParaRPr lang="it-IT" dirty="0"/>
          </a:p>
        </p:txBody>
      </p:sp>
      <p:cxnSp>
        <p:nvCxnSpPr>
          <p:cNvPr id="33" name="Straight Arrow Connector 32"/>
          <p:cNvCxnSpPr>
            <a:endCxn id="32" idx="1"/>
          </p:cNvCxnSpPr>
          <p:nvPr/>
        </p:nvCxnSpPr>
        <p:spPr>
          <a:xfrm>
            <a:off x="7913229" y="1239572"/>
            <a:ext cx="349624" cy="1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7410450" y="1904519"/>
            <a:ext cx="3173729" cy="1733713"/>
            <a:chOff x="7410450" y="1904519"/>
            <a:chExt cx="3173729" cy="1733713"/>
          </a:xfrm>
        </p:grpSpPr>
        <p:sp>
          <p:nvSpPr>
            <p:cNvPr id="12" name="TextBox 11"/>
            <p:cNvSpPr txBox="1"/>
            <p:nvPr/>
          </p:nvSpPr>
          <p:spPr>
            <a:xfrm>
              <a:off x="8703832" y="1904519"/>
              <a:ext cx="30121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 smtClean="0"/>
                <a:t>S</a:t>
              </a:r>
              <a:endParaRPr lang="it-IT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59762" y="2257865"/>
              <a:ext cx="48050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 smtClean="0"/>
                <a:t>NP</a:t>
              </a:r>
              <a:endParaRPr lang="it-IT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87926" y="2259723"/>
              <a:ext cx="34962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 smtClean="0"/>
                <a:t>VP</a:t>
              </a:r>
              <a:endParaRPr lang="it-IT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37550" y="2627197"/>
              <a:ext cx="5199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/>
                <a:t>N</a:t>
              </a:r>
              <a:r>
                <a:rPr lang="fr-FR" dirty="0" smtClean="0"/>
                <a:t>P</a:t>
              </a:r>
              <a:endParaRPr lang="it-IT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910467" y="2627197"/>
              <a:ext cx="51995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 smtClean="0"/>
                <a:t>V</a:t>
              </a:r>
              <a:endParaRPr lang="it-IT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79030" y="2629838"/>
              <a:ext cx="48050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 smtClean="0"/>
                <a:t>NC</a:t>
              </a:r>
              <a:endParaRPr lang="it-IT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87927" y="3108059"/>
              <a:ext cx="609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 smtClean="0"/>
                <a:t>ART</a:t>
              </a:r>
              <a:endParaRPr lang="it-IT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855797" y="3108059"/>
              <a:ext cx="609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 smtClean="0"/>
                <a:t>NC</a:t>
              </a:r>
              <a:endParaRPr lang="it-IT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121800" y="2627197"/>
              <a:ext cx="5820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 smtClean="0"/>
                <a:t>NPR</a:t>
              </a:r>
              <a:endParaRPr lang="it-IT" dirty="0"/>
            </a:p>
          </p:txBody>
        </p:sp>
        <p:cxnSp>
          <p:nvCxnSpPr>
            <p:cNvPr id="43" name="Straight Connector 42"/>
            <p:cNvCxnSpPr>
              <a:stCxn id="12" idx="2"/>
              <a:endCxn id="15" idx="0"/>
            </p:cNvCxnSpPr>
            <p:nvPr/>
          </p:nvCxnSpPr>
          <p:spPr>
            <a:xfrm flipH="1">
              <a:off x="8200015" y="2181518"/>
              <a:ext cx="654423" cy="763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2" idx="2"/>
              <a:endCxn id="16" idx="0"/>
            </p:cNvCxnSpPr>
            <p:nvPr/>
          </p:nvCxnSpPr>
          <p:spPr>
            <a:xfrm>
              <a:off x="8854438" y="2181518"/>
              <a:ext cx="508300" cy="782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5" idx="2"/>
              <a:endCxn id="36" idx="0"/>
            </p:cNvCxnSpPr>
            <p:nvPr/>
          </p:nvCxnSpPr>
          <p:spPr>
            <a:xfrm flipH="1">
              <a:off x="7719283" y="2534864"/>
              <a:ext cx="480732" cy="94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5" idx="2"/>
              <a:endCxn id="39" idx="0"/>
            </p:cNvCxnSpPr>
            <p:nvPr/>
          </p:nvCxnSpPr>
          <p:spPr>
            <a:xfrm>
              <a:off x="8200015" y="2534864"/>
              <a:ext cx="212801" cy="92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" idx="2"/>
              <a:endCxn id="35" idx="0"/>
            </p:cNvCxnSpPr>
            <p:nvPr/>
          </p:nvCxnSpPr>
          <p:spPr>
            <a:xfrm flipH="1">
              <a:off x="9170443" y="2536722"/>
              <a:ext cx="192295" cy="904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2"/>
              <a:endCxn id="34" idx="0"/>
            </p:cNvCxnSpPr>
            <p:nvPr/>
          </p:nvCxnSpPr>
          <p:spPr>
            <a:xfrm>
              <a:off x="9362738" y="2536722"/>
              <a:ext cx="434788" cy="904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4" idx="2"/>
              <a:endCxn id="37" idx="0"/>
            </p:cNvCxnSpPr>
            <p:nvPr/>
          </p:nvCxnSpPr>
          <p:spPr>
            <a:xfrm flipH="1">
              <a:off x="9492727" y="2904196"/>
              <a:ext cx="304799" cy="2038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4" idx="2"/>
              <a:endCxn id="38" idx="0"/>
            </p:cNvCxnSpPr>
            <p:nvPr/>
          </p:nvCxnSpPr>
          <p:spPr>
            <a:xfrm>
              <a:off x="9797526" y="2904196"/>
              <a:ext cx="363071" cy="2038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8772410" y="2903231"/>
              <a:ext cx="623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 smtClean="0"/>
                <a:t>monta</a:t>
              </a:r>
              <a:endParaRPr lang="it-IT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10450" y="2905872"/>
              <a:ext cx="48050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 smtClean="0"/>
                <a:t>M</a:t>
              </a:r>
              <a:endParaRPr lang="it-IT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187927" y="3361233"/>
              <a:ext cx="609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 smtClean="0"/>
                <a:t>l’</a:t>
              </a:r>
              <a:endParaRPr lang="it-IT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55796" y="3361233"/>
              <a:ext cx="72838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 smtClean="0"/>
                <a:t>échelle</a:t>
              </a:r>
              <a:endParaRPr lang="it-IT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949225" y="2903231"/>
              <a:ext cx="730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 smtClean="0"/>
                <a:t>Dupont</a:t>
              </a:r>
              <a:endParaRPr lang="it-IT" b="1" dirty="0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448234" y="3809270"/>
            <a:ext cx="4014620" cy="1428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smtClean="0">
                <a:solidFill>
                  <a:srgbClr val="0070C0"/>
                </a:solidFill>
              </a:rPr>
              <a:t>monter (verbe)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70C0"/>
                </a:solidFill>
              </a:rPr>
              <a:t>aller en haut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70C0"/>
                </a:solidFill>
              </a:rPr>
              <a:t>porter en haut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70C0"/>
                </a:solidFill>
              </a:rPr>
              <a:t>(cuisine) rendre mousseux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70C0"/>
                </a:solidFill>
              </a:rPr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724288" y="3801917"/>
            <a:ext cx="4130150" cy="1428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smtClean="0">
                <a:solidFill>
                  <a:srgbClr val="FF0000"/>
                </a:solidFill>
              </a:rPr>
              <a:t>échelle (nom commun)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dispositif pour se déplacer en hauteur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(musique) série de fréquences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(géométrie) proportion de taille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0051284" y="945985"/>
            <a:ext cx="1927413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 smtClean="0"/>
              <a:t>Désambiguïsation du discours</a:t>
            </a:r>
            <a:endParaRPr lang="it-IT" dirty="0"/>
          </a:p>
        </p:txBody>
      </p:sp>
      <p:cxnSp>
        <p:nvCxnSpPr>
          <p:cNvPr id="75" name="Straight Arrow Connector 74"/>
          <p:cNvCxnSpPr>
            <a:endCxn id="74" idx="1"/>
          </p:cNvCxnSpPr>
          <p:nvPr/>
        </p:nvCxnSpPr>
        <p:spPr>
          <a:xfrm>
            <a:off x="9701661" y="1230944"/>
            <a:ext cx="349623" cy="1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/>
              <p:cNvSpPr txBox="1"/>
              <p:nvPr/>
            </p:nvSpPr>
            <p:spPr>
              <a:xfrm>
                <a:off x="448234" y="5599999"/>
                <a:ext cx="9237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000" b="1" i="0" smtClean="0">
                          <a:latin typeface="Cambria Math" panose="02040503050406030204" pitchFamily="18" charset="0"/>
                        </a:rPr>
                        <m:t>monsieur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sz="2000" b="1" i="0" smtClean="0">
                          <a:latin typeface="Cambria Math" panose="02040503050406030204" pitchFamily="18" charset="0"/>
                        </a:rPr>
                        <m:t>Dupont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fr-FR" sz="2000" b="1" i="0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fr-FR" sz="2000" b="1" i="0" smtClean="0">
                          <a:latin typeface="Cambria Math" panose="02040503050406030204" pitchFamily="18" charset="0"/>
                        </a:rPr>
                        <m:t>chelle</m:t>
                      </m:r>
                      <m:r>
                        <a:rPr lang="fr-FR" sz="2000" b="1" i="1" baseline="3000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)∧</m:t>
                      </m:r>
                      <m:r>
                        <m:rPr>
                          <m:nor/>
                        </m:rPr>
                        <a:rPr lang="fr-FR" sz="2000" b="1" i="0" smtClean="0">
                          <a:latin typeface="Cambria Math" panose="02040503050406030204" pitchFamily="18" charset="0"/>
                        </a:rPr>
                        <m:t>monter</m:t>
                      </m:r>
                      <m:r>
                        <a:rPr lang="fr-FR" sz="2000" b="1" i="1" baseline="3000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sz="2000" b="1" i="0" baseline="-25000" smtClean="0">
                          <a:latin typeface="Cambria Math" panose="02040503050406030204" pitchFamily="18" charset="0"/>
                        </a:rPr>
                        <m:t>𝐩𝐚𝐬𝐭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sz="2000" b="1" i="0" smtClean="0">
                          <a:latin typeface="Cambria Math" panose="02040503050406030204" pitchFamily="18" charset="0"/>
                        </a:rPr>
                        <m:t>Dupont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)∧</m:t>
                      </m:r>
                      <m:r>
                        <m:rPr>
                          <m:nor/>
                        </m:rPr>
                        <a:rPr lang="fr-F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tomber</m:t>
                      </m:r>
                      <m:r>
                        <a:rPr lang="fr-FR" sz="2000" b="1" i="1" baseline="3000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fr-FR" sz="2000" b="1" i="0" baseline="-25000" smtClean="0">
                          <a:latin typeface="Cambria Math" panose="02040503050406030204" pitchFamily="18" charset="0"/>
                        </a:rPr>
                        <m:t>𝐩𝐚𝐬𝐭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Dupont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b="1" dirty="0"/>
              </a:p>
            </p:txBody>
          </p:sp>
        </mc:Choice>
        <mc:Fallback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4" y="5599999"/>
                <a:ext cx="9237456" cy="400110"/>
              </a:xfrm>
              <a:prstGeom prst="rect">
                <a:avLst/>
              </a:prstGeom>
              <a:blipFill>
                <a:blip r:embed="rId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Arc 96"/>
          <p:cNvSpPr/>
          <p:nvPr/>
        </p:nvSpPr>
        <p:spPr>
          <a:xfrm rot="10646425">
            <a:off x="6377363" y="5473611"/>
            <a:ext cx="2476407" cy="857891"/>
          </a:xfrm>
          <a:prstGeom prst="arc">
            <a:avLst>
              <a:gd name="adj1" fmla="val 11086427"/>
              <a:gd name="adj2" fmla="val 21574096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747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7" grpId="0"/>
      <p:bldP spid="18" grpId="0"/>
      <p:bldP spid="14" grpId="0" animBg="1"/>
      <p:bldP spid="20" grpId="0" animBg="1"/>
      <p:bldP spid="23" grpId="0" animBg="1"/>
      <p:bldP spid="26" grpId="0" animBg="1"/>
      <p:bldP spid="30" grpId="0" animBg="1"/>
      <p:bldP spid="32" grpId="0" animBg="1"/>
      <p:bldP spid="71" grpId="0" animBg="1"/>
      <p:bldP spid="72" grpId="0" animBg="1"/>
      <p:bldP spid="74" grpId="0" animBg="1"/>
      <p:bldP spid="85" grpId="0"/>
      <p:bldP spid="9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4834</TotalTime>
  <Words>1529</Words>
  <Application>Microsoft Office PowerPoint</Application>
  <PresentationFormat>Widescreen</PresentationFormat>
  <Paragraphs>424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Narrow</vt:lpstr>
      <vt:lpstr>Calibri</vt:lpstr>
      <vt:lpstr>Calibri Light</vt:lpstr>
      <vt:lpstr>Cambria Math</vt:lpstr>
      <vt:lpstr>Centaur</vt:lpstr>
      <vt:lpstr>Courier New</vt:lpstr>
      <vt:lpstr>Wingdings</vt:lpstr>
      <vt:lpstr>Office Theme</vt:lpstr>
      <vt:lpstr>Traitement automatique de la langue Survol de deux heures</vt:lpstr>
      <vt:lpstr>Qu’est-ce que le TAL ?</vt:lpstr>
      <vt:lpstr>Pourquoi le TAL ?</vt:lpstr>
      <vt:lpstr>Pourquoi le TAL ?</vt:lpstr>
      <vt:lpstr>Historique : les débuts</vt:lpstr>
      <vt:lpstr>Historique</vt:lpstr>
      <vt:lpstr>Historique</vt:lpstr>
      <vt:lpstr>Approche structuraliste</vt:lpstr>
      <vt:lpstr>Exemple : une chaîne de traitement TAL classique</vt:lpstr>
      <vt:lpstr>Avantages de l’approche structuraliste</vt:lpstr>
      <vt:lpstr>Les limites de l’approche structuraliste</vt:lpstr>
      <vt:lpstr>Exemples de ressources symboliques utiles</vt:lpstr>
      <vt:lpstr>Méthodes statistiques fondées sur les corpus</vt:lpstr>
      <vt:lpstr>TF–IDF</vt:lpstr>
      <vt:lpstr>TF–IDF</vt:lpstr>
      <vt:lpstr>TF–IDF</vt:lpstr>
      <vt:lpstr>Détection de spam</vt:lpstr>
      <vt:lpstr>Chaîne de traitement typique d’apprentissage automatique</vt:lpstr>
      <vt:lpstr>Détection de spam à l’aide de l’apprentissage automatique</vt:lpstr>
      <vt:lpstr>Régression linéaire</vt:lpstr>
      <vt:lpstr>Régression linéaire</vt:lpstr>
      <vt:lpstr>Régression logistique</vt:lpstr>
      <vt:lpstr>Évaluation</vt:lpstr>
      <vt:lpstr>Sémantique distributionnelle</vt:lpstr>
      <vt:lpstr>Les plongements lexicaux (word embeddings)</vt:lpstr>
      <vt:lpstr>Calcul des vecteurs de mots : co-occurrence</vt:lpstr>
      <vt:lpstr>Calcul des vecteurs de mots à l’aide d’un réseau de neurones</vt:lpstr>
      <vt:lpstr>Propriétés des vecteurs de mots</vt:lpstr>
      <vt:lpstr>BERT : Bidirectional Encoder Representations from Transformers</vt:lpstr>
      <vt:lpstr>Finetuning de BERT</vt:lpstr>
      <vt:lpstr>Quelques données quantitatives</vt:lpstr>
      <vt:lpstr>Bibliographie et ressources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NLP</dc:title>
  <dc:creator>gabor</dc:creator>
  <cp:lastModifiedBy>gabor</cp:lastModifiedBy>
  <cp:revision>152</cp:revision>
  <dcterms:created xsi:type="dcterms:W3CDTF">2023-06-16T13:25:48Z</dcterms:created>
  <dcterms:modified xsi:type="dcterms:W3CDTF">2023-06-19T22:00:36Z</dcterms:modified>
</cp:coreProperties>
</file>